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83" r:id="rId4"/>
    <p:sldId id="319" r:id="rId5"/>
    <p:sldId id="309" r:id="rId6"/>
    <p:sldId id="310" r:id="rId7"/>
    <p:sldId id="297" r:id="rId8"/>
    <p:sldId id="311" r:id="rId9"/>
    <p:sldId id="292" r:id="rId10"/>
    <p:sldId id="312" r:id="rId11"/>
    <p:sldId id="314" r:id="rId12"/>
    <p:sldId id="313" r:id="rId13"/>
    <p:sldId id="315" r:id="rId14"/>
    <p:sldId id="316" r:id="rId15"/>
    <p:sldId id="317" r:id="rId16"/>
    <p:sldId id="318" r:id="rId17"/>
    <p:sldId id="308" r:id="rId18"/>
    <p:sldId id="261" r:id="rId19"/>
    <p:sldId id="284" r:id="rId20"/>
    <p:sldId id="293" r:id="rId21"/>
    <p:sldId id="307" r:id="rId22"/>
    <p:sldId id="259" r:id="rId2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7" autoAdjust="0"/>
    <p:restoredTop sz="94660"/>
  </p:normalViewPr>
  <p:slideViewPr>
    <p:cSldViewPr>
      <p:cViewPr varScale="1">
        <p:scale>
          <a:sx n="108" d="100"/>
          <a:sy n="108" d="100"/>
        </p:scale>
        <p:origin x="730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4" y="468082"/>
            <a:ext cx="6683765" cy="9606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600200"/>
            <a:ext cx="6686550" cy="28332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514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Click to edit page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000" y="756000"/>
            <a:ext cx="8496000" cy="38874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09956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72000" y="0"/>
            <a:ext cx="4572000" cy="4778513"/>
          </a:xfrm>
          <a:solidFill>
            <a:schemeClr val="bg1">
              <a:lumMod val="95000"/>
            </a:schemeClr>
          </a:solidFill>
        </p:spPr>
        <p:txBody>
          <a:bodyPr tIns="1584000" anchor="t"/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3850" y="2852174"/>
            <a:ext cx="3486150" cy="738750"/>
          </a:xfrm>
          <a:solidFill>
            <a:schemeClr val="bg1"/>
          </a:solidFill>
        </p:spPr>
        <p:txBody>
          <a:bodyPr lIns="180000" tIns="180000" rIns="180000" bIns="180000"/>
          <a:lstStyle>
            <a:lvl1pPr algn="r">
              <a:defRPr sz="4500" b="1" spc="-22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Edit page title</a:t>
            </a:r>
            <a:endParaRPr lang="en-ZA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333850" y="3590925"/>
            <a:ext cx="3486150" cy="8721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4000" y="2001514"/>
            <a:ext cx="4104000" cy="2249570"/>
          </a:xfrm>
        </p:spPr>
        <p:txBody>
          <a:bodyPr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7011441" y="2775581"/>
            <a:ext cx="1808559" cy="861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ZA" sz="1350" dirty="0"/>
          </a:p>
        </p:txBody>
      </p:sp>
    </p:spTree>
    <p:extLst>
      <p:ext uri="{BB962C8B-B14F-4D97-AF65-F5344CB8AC3E}">
        <p14:creationId xmlns:p14="http://schemas.microsoft.com/office/powerpoint/2010/main" val="4018993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4572000" cy="4778513"/>
          </a:xfrm>
          <a:solidFill>
            <a:schemeClr val="bg1">
              <a:lumMod val="95000"/>
            </a:schemeClr>
          </a:solidFill>
        </p:spPr>
        <p:txBody>
          <a:bodyPr tIns="1584000" anchor="t"/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38575" y="1402347"/>
            <a:ext cx="4981425" cy="843259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>
            <a:lvl1pPr algn="l">
              <a:defRPr sz="4500" b="1" spc="-22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page title</a:t>
            </a:r>
            <a:endParaRPr lang="en-ZA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38750" y="2245606"/>
            <a:ext cx="4981220" cy="442616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6000" y="2822737"/>
            <a:ext cx="4104000" cy="182126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5285E0-8F27-49C4-AADF-92A3B72D41FD}"/>
              </a:ext>
            </a:extLst>
          </p:cNvPr>
          <p:cNvSpPr/>
          <p:nvPr userDrawn="1"/>
        </p:nvSpPr>
        <p:spPr>
          <a:xfrm>
            <a:off x="7331869" y="1321552"/>
            <a:ext cx="1488131" cy="86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ZA" sz="1350" dirty="0"/>
          </a:p>
        </p:txBody>
      </p:sp>
    </p:spTree>
    <p:extLst>
      <p:ext uri="{BB962C8B-B14F-4D97-AF65-F5344CB8AC3E}">
        <p14:creationId xmlns:p14="http://schemas.microsoft.com/office/powerpoint/2010/main" val="66102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7335441" cy="4778513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</a:t>
            </a:r>
            <a:br>
              <a:rPr lang="en-ZA" dirty="0"/>
            </a:br>
            <a:r>
              <a:rPr lang="en-ZA" dirty="0"/>
              <a:t>your 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76775" y="1653594"/>
            <a:ext cx="4467225" cy="1458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4500" b="1" spc="-225" dirty="0"/>
            </a:lvl1pPr>
          </a:lstStyle>
          <a:p>
            <a:pPr lvl="0" algn="r"/>
            <a:r>
              <a:rPr lang="en-ZA" dirty="0"/>
              <a:t>Click to edit section divider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6775" y="3111645"/>
            <a:ext cx="4467225" cy="825424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/>
          <a:lstStyle>
            <a:lvl1pPr marL="0" indent="0" algn="r">
              <a:buNone/>
              <a:defRPr sz="1350">
                <a:solidFill>
                  <a:schemeClr val="bg1"/>
                </a:solidFill>
              </a:defRPr>
            </a:lvl1pPr>
            <a:lvl2pPr marL="200025" indent="0" algn="r">
              <a:buNone/>
              <a:defRPr sz="1350">
                <a:solidFill>
                  <a:schemeClr val="bg1"/>
                </a:solidFill>
              </a:defRPr>
            </a:lvl2pPr>
            <a:lvl3pPr marL="407194" indent="0" algn="r">
              <a:buNone/>
              <a:defRPr sz="1350">
                <a:solidFill>
                  <a:schemeClr val="bg1"/>
                </a:solidFill>
              </a:defRPr>
            </a:lvl3pPr>
            <a:lvl4pPr marL="607219" indent="0" algn="r">
              <a:buNone/>
              <a:defRPr sz="1350">
                <a:solidFill>
                  <a:schemeClr val="bg1"/>
                </a:solidFill>
              </a:defRPr>
            </a:lvl4pPr>
            <a:lvl5pPr marL="807244" indent="0" algn="r">
              <a:buNone/>
              <a:defRPr sz="1350">
                <a:solidFill>
                  <a:schemeClr val="bg1"/>
                </a:solidFill>
              </a:defRPr>
            </a:lvl5pPr>
          </a:lstStyle>
          <a:p>
            <a:pPr lvl="0"/>
            <a:r>
              <a:rPr lang="en-ZA" dirty="0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7335441" y="3935837"/>
            <a:ext cx="1808559" cy="861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7335078" y="5102513"/>
            <a:ext cx="1484923" cy="409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5102513"/>
            <a:ext cx="7335078" cy="40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8820000" y="5102513"/>
            <a:ext cx="324000" cy="409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7574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000" y="324000"/>
            <a:ext cx="8505000" cy="324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3850" y="756000"/>
            <a:ext cx="8504635" cy="270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" name="Comparison Left Placeholder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000" y="1730767"/>
            <a:ext cx="4104000" cy="2700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4000" y="2111278"/>
            <a:ext cx="4104000" cy="253272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2" name="Comparison Left Placeholder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25000" y="1731161"/>
            <a:ext cx="4104000" cy="269081"/>
          </a:xfrm>
        </p:spPr>
        <p:txBody>
          <a:bodyPr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24916" y="2109161"/>
            <a:ext cx="4104085" cy="25342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0" name="Rectangle 9" descr="Accent block left">
            <a:extLst>
              <a:ext uri="{FF2B5EF4-FFF2-40B4-BE49-F238E27FC236}">
                <a16:creationId xmlns:a16="http://schemas.microsoft.com/office/drawing/2014/main" id="{BBC0CAF5-0DE6-4BEA-824E-124A54A76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3851" y="1575238"/>
            <a:ext cx="1488131" cy="86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ZA" sz="1350" dirty="0"/>
          </a:p>
        </p:txBody>
      </p:sp>
      <p:sp>
        <p:nvSpPr>
          <p:cNvPr id="11" name="Rectangle 10" descr="Accent bar right&#10;">
            <a:extLst>
              <a:ext uri="{FF2B5EF4-FFF2-40B4-BE49-F238E27FC236}">
                <a16:creationId xmlns:a16="http://schemas.microsoft.com/office/drawing/2014/main" id="{ED008080-B2F5-441A-8B15-30AE86BBF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24916" y="1575238"/>
            <a:ext cx="1488131" cy="8611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ZA" sz="1350" dirty="0"/>
          </a:p>
        </p:txBody>
      </p:sp>
    </p:spTree>
    <p:extLst>
      <p:ext uri="{BB962C8B-B14F-4D97-AF65-F5344CB8AC3E}">
        <p14:creationId xmlns:p14="http://schemas.microsoft.com/office/powerpoint/2010/main" val="1569196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er Slide 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8559" y="1"/>
            <a:ext cx="7335441" cy="4778513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</a:t>
            </a:r>
            <a:br>
              <a:rPr lang="en-ZA" dirty="0"/>
            </a:br>
            <a:r>
              <a:rPr lang="en-ZA" dirty="0"/>
              <a:t>your Photo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275" y="1617170"/>
            <a:ext cx="4468500" cy="1468800"/>
          </a:xfrm>
          <a:solidFill>
            <a:schemeClr val="bg1"/>
          </a:solidFill>
        </p:spPr>
        <p:txBody>
          <a:bodyPr lIns="252000" tIns="180000" rIns="180000" bIns="180000"/>
          <a:lstStyle>
            <a:lvl1pPr>
              <a:defRPr sz="4500" b="1" spc="-225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ZA" dirty="0"/>
              <a:t>Click to edit section divider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083070"/>
            <a:ext cx="4467225" cy="825424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/>
          <a:lstStyle>
            <a:lvl1pPr marL="0" indent="0" algn="l">
              <a:buNone/>
              <a:defRPr sz="1350">
                <a:solidFill>
                  <a:schemeClr val="bg1"/>
                </a:solidFill>
              </a:defRPr>
            </a:lvl1pPr>
            <a:lvl2pPr marL="200025" indent="0" algn="r">
              <a:buNone/>
              <a:defRPr sz="1350">
                <a:solidFill>
                  <a:schemeClr val="bg1"/>
                </a:solidFill>
              </a:defRPr>
            </a:lvl2pPr>
            <a:lvl3pPr marL="407194" indent="0" algn="r">
              <a:buNone/>
              <a:defRPr sz="1350">
                <a:solidFill>
                  <a:schemeClr val="bg1"/>
                </a:solidFill>
              </a:defRPr>
            </a:lvl3pPr>
            <a:lvl4pPr marL="607219" indent="0" algn="r">
              <a:buNone/>
              <a:defRPr sz="1350">
                <a:solidFill>
                  <a:schemeClr val="bg1"/>
                </a:solidFill>
              </a:defRPr>
            </a:lvl4pPr>
            <a:lvl5pPr marL="807244" indent="0" algn="r">
              <a:buNone/>
              <a:defRPr sz="1350">
                <a:solidFill>
                  <a:schemeClr val="bg1"/>
                </a:solidFill>
              </a:defRPr>
            </a:lvl5pPr>
          </a:lstStyle>
          <a:p>
            <a:pPr lvl="0"/>
            <a:r>
              <a:rPr lang="en-ZA" dirty="0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3907262"/>
            <a:ext cx="1808559" cy="86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ZA" sz="135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7335078" y="5102513"/>
            <a:ext cx="1484923" cy="409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5102513"/>
            <a:ext cx="7335078" cy="40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8820000" y="5102513"/>
            <a:ext cx="324000" cy="409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26390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Click to edit page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000" y="756000"/>
            <a:ext cx="8496000" cy="38874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6188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psikologi.ub.ac.id/wp-content/uploads/2019/10/Modul-PKN-2019-PUBLISH.pdf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psikologi.ub.ac.id/research-community-services/partnership/#1559099369088-619c686f-a880" TargetMode="Externa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30" y="460145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Tim </a:t>
            </a:r>
            <a:r>
              <a:rPr kumimoji="0"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Pemantau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Tugas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Akhir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April  2020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3313963"/>
            <a:ext cx="878396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>
                <a:solidFill>
                  <a:srgbClr val="FF0000"/>
                </a:solidFill>
                <a:latin typeface="Britannic Bold" panose="020B0903060703020204" pitchFamily="34" charset="0"/>
                <a:ea typeface="맑은 고딕" pitchFamily="50" charset="-127"/>
                <a:cs typeface="Arial" pitchFamily="34" charset="0"/>
              </a:rPr>
              <a:t>SOSIALISASI PELAKSANAAN PKN</a:t>
            </a:r>
          </a:p>
          <a:p>
            <a:pPr algn="r"/>
            <a:r>
              <a:rPr lang="en-US" altLang="ko-KR" sz="3200" b="1" dirty="0">
                <a:solidFill>
                  <a:srgbClr val="FF0000"/>
                </a:solidFill>
                <a:latin typeface="Britannic Bold" panose="020B0903060703020204" pitchFamily="34" charset="0"/>
                <a:ea typeface="맑은 고딕" pitchFamily="50" charset="-127"/>
                <a:cs typeface="Arial" pitchFamily="34" charset="0"/>
              </a:rPr>
              <a:t>(</a:t>
            </a:r>
            <a:r>
              <a:rPr lang="en-US" altLang="ko-KR" sz="3200" b="1" dirty="0" err="1">
                <a:solidFill>
                  <a:srgbClr val="FF0000"/>
                </a:solidFill>
                <a:latin typeface="Britannic Bold" panose="020B0903060703020204" pitchFamily="34" charset="0"/>
                <a:ea typeface="맑은 고딕" pitchFamily="50" charset="-127"/>
                <a:cs typeface="Arial" pitchFamily="34" charset="0"/>
              </a:rPr>
              <a:t>Keadaan</a:t>
            </a:r>
            <a:r>
              <a:rPr lang="en-US" altLang="ko-KR" sz="3200" b="1" dirty="0">
                <a:solidFill>
                  <a:srgbClr val="FF0000"/>
                </a:solidFill>
                <a:latin typeface="Britannic Bold" panose="020B0903060703020204" pitchFamily="34" charset="0"/>
                <a:ea typeface="맑은 고딕" pitchFamily="50" charset="-127"/>
                <a:cs typeface="Arial" pitchFamily="34" charset="0"/>
              </a:rPr>
              <a:t> KAHAR)</a:t>
            </a:r>
            <a:endParaRPr lang="en-US" altLang="ko-KR" sz="4000" b="1" dirty="0">
              <a:solidFill>
                <a:srgbClr val="FF0000"/>
              </a:solidFill>
              <a:latin typeface="Britannic Bold" panose="020B0903060703020204" pitchFamily="34" charset="0"/>
              <a:ea typeface="맑은 고딕" pitchFamily="50" charset="-127"/>
              <a:cs typeface="Arial" pitchFamily="34" charset="0"/>
            </a:endParaRPr>
          </a:p>
          <a:p>
            <a:pPr algn="r"/>
            <a:r>
              <a:rPr lang="en-US" altLang="ko-KR" b="1" dirty="0">
                <a:solidFill>
                  <a:srgbClr val="FF0000"/>
                </a:solidFill>
                <a:latin typeface="Britannic Bold" panose="020B0903060703020204" pitchFamily="34" charset="0"/>
                <a:ea typeface="맑은 고딕" pitchFamily="50" charset="-127"/>
                <a:cs typeface="Arial" pitchFamily="34" charset="0"/>
              </a:rPr>
              <a:t>No :  82  /UN10.F11.13.11/PP/2020 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740352" y="267494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Picture 2" descr="Image result for kerja">
            <a:extLst>
              <a:ext uri="{FF2B5EF4-FFF2-40B4-BE49-F238E27FC236}">
                <a16:creationId xmlns:a16="http://schemas.microsoft.com/office/drawing/2014/main" id="{B3138143-BAF2-4A0F-8277-B947C87AA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7107"/>
            <a:ext cx="3561351" cy="23742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6750FD2-0709-4B7F-A56C-B3FC7C9D4FBF}"/>
              </a:ext>
            </a:extLst>
          </p:cNvPr>
          <p:cNvSpPr/>
          <p:nvPr/>
        </p:nvSpPr>
        <p:spPr>
          <a:xfrm>
            <a:off x="0" y="195486"/>
            <a:ext cx="55819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3200" dirty="0">
                <a:latin typeface="Algerian" panose="04020705040A02060702" pitchFamily="82" charset="0"/>
              </a:rPr>
              <a:t>3. P</a:t>
            </a:r>
            <a:r>
              <a:rPr lang="id-ID" sz="3200" dirty="0">
                <a:latin typeface="Algerian" panose="04020705040A02060702" pitchFamily="82" charset="0"/>
              </a:rPr>
              <a:t>embuatan laporan </a:t>
            </a:r>
            <a:endParaRPr lang="en-US" sz="3200" dirty="0">
              <a:latin typeface="Algerian" panose="04020705040A02060702" pitchFamily="8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E80514-EE93-49B4-85E2-44EB9170D48E}"/>
              </a:ext>
            </a:extLst>
          </p:cNvPr>
          <p:cNvSpPr/>
          <p:nvPr/>
        </p:nvSpPr>
        <p:spPr>
          <a:xfrm>
            <a:off x="755576" y="235572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dirty="0">
                <a:hlinkClick r:id="rId2"/>
              </a:rPr>
              <a:t>https://psikologi.ub.ac.id/wp-content/uploads/2019/10/Modul-PKN-2019-PUBLISH.pdf</a:t>
            </a:r>
            <a:endParaRPr lang="en-ID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42233B-B246-40FD-949D-491C1A488479}"/>
              </a:ext>
            </a:extLst>
          </p:cNvPr>
          <p:cNvSpPr txBox="1"/>
          <p:nvPr/>
        </p:nvSpPr>
        <p:spPr>
          <a:xfrm>
            <a:off x="755576" y="1312779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WEB PSIKOLOGI </a:t>
            </a:r>
            <a:r>
              <a:rPr lang="en-US" sz="2000" b="1" dirty="0">
                <a:sym typeface="Wingdings" panose="05000000000000000000" pitchFamily="2" charset="2"/>
              </a:rPr>
              <a:t> PENDIDIKAN  PROSEDUR AKADEMIK  PKN. MODUL </a:t>
            </a:r>
            <a:endParaRPr lang="en-ID" sz="2000" b="1" dirty="0"/>
          </a:p>
        </p:txBody>
      </p:sp>
    </p:spTree>
    <p:extLst>
      <p:ext uri="{BB962C8B-B14F-4D97-AF65-F5344CB8AC3E}">
        <p14:creationId xmlns:p14="http://schemas.microsoft.com/office/powerpoint/2010/main" val="1166597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E362923-0A3E-40E3-9D3C-509C4D0C58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26189" r="23226" b="27589"/>
          <a:stretch/>
        </p:blipFill>
        <p:spPr>
          <a:xfrm>
            <a:off x="1043608" y="780412"/>
            <a:ext cx="7056784" cy="358267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BD978AC-D130-4C95-A728-7046E18A51D0}"/>
              </a:ext>
            </a:extLst>
          </p:cNvPr>
          <p:cNvSpPr/>
          <p:nvPr/>
        </p:nvSpPr>
        <p:spPr>
          <a:xfrm>
            <a:off x="251520" y="195486"/>
            <a:ext cx="72491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3200" dirty="0">
                <a:latin typeface="Algerian" panose="04020705040A02060702" pitchFamily="82" charset="0"/>
              </a:rPr>
              <a:t>4. PENGAJUAN UJIAN &amp; UJIAN PKN</a:t>
            </a:r>
          </a:p>
        </p:txBody>
      </p:sp>
    </p:spTree>
    <p:extLst>
      <p:ext uri="{BB962C8B-B14F-4D97-AF65-F5344CB8AC3E}">
        <p14:creationId xmlns:p14="http://schemas.microsoft.com/office/powerpoint/2010/main" val="454692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98A5B30-F78C-4F94-B616-B37EC12B248F}"/>
              </a:ext>
            </a:extLst>
          </p:cNvPr>
          <p:cNvSpPr/>
          <p:nvPr/>
        </p:nvSpPr>
        <p:spPr>
          <a:xfrm>
            <a:off x="251520" y="195486"/>
            <a:ext cx="79640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3200" dirty="0">
                <a:latin typeface="Algerian" panose="04020705040A02060702" pitchFamily="82" charset="0"/>
              </a:rPr>
              <a:t>4. PENGAJUAN UJIAN &amp; UJIAN PKN (2)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A388CC9-FA1D-4EAC-8084-DFFED0B79ACE}"/>
              </a:ext>
            </a:extLst>
          </p:cNvPr>
          <p:cNvGrpSpPr/>
          <p:nvPr/>
        </p:nvGrpSpPr>
        <p:grpSpPr>
          <a:xfrm>
            <a:off x="971600" y="915565"/>
            <a:ext cx="7766930" cy="3312369"/>
            <a:chOff x="971600" y="915565"/>
            <a:chExt cx="7766930" cy="331236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87FFE98-1658-427D-B5EC-0AED40B65C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4801" t="20586" r="21651" b="38795"/>
            <a:stretch/>
          </p:blipFill>
          <p:spPr>
            <a:xfrm>
              <a:off x="971600" y="915565"/>
              <a:ext cx="7766930" cy="3312369"/>
            </a:xfrm>
            <a:prstGeom prst="rect">
              <a:avLst/>
            </a:prstGeom>
          </p:spPr>
        </p:pic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095B9A46-B806-461E-8996-1E9EEFE88F07}"/>
                </a:ext>
              </a:extLst>
            </p:cNvPr>
            <p:cNvCxnSpPr/>
            <p:nvPr/>
          </p:nvCxnSpPr>
          <p:spPr>
            <a:xfrm>
              <a:off x="6527791" y="1252456"/>
              <a:ext cx="1440160" cy="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0771DAA-9B88-4BDE-860A-84C463BF9776}"/>
                </a:ext>
              </a:extLst>
            </p:cNvPr>
            <p:cNvCxnSpPr>
              <a:cxnSpLocks/>
            </p:cNvCxnSpPr>
            <p:nvPr/>
          </p:nvCxnSpPr>
          <p:spPr>
            <a:xfrm>
              <a:off x="4211960" y="2980648"/>
              <a:ext cx="2736304" cy="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A5C85CC-E194-49E6-8152-17C0AFB1B8B5}"/>
                </a:ext>
              </a:extLst>
            </p:cNvPr>
            <p:cNvCxnSpPr>
              <a:cxnSpLocks/>
            </p:cNvCxnSpPr>
            <p:nvPr/>
          </p:nvCxnSpPr>
          <p:spPr>
            <a:xfrm>
              <a:off x="6202476" y="3723878"/>
              <a:ext cx="2059384" cy="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9396258F-C419-47BD-99C0-E3B0D5806470}"/>
              </a:ext>
            </a:extLst>
          </p:cNvPr>
          <p:cNvSpPr/>
          <p:nvPr/>
        </p:nvSpPr>
        <p:spPr>
          <a:xfrm>
            <a:off x="801966" y="4227216"/>
            <a:ext cx="76584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 Dosen pembimbing mengirimkan Berita Acara Ujian PKN (Borang PKN 12) lembar untuk mahasiswa beserta Notula Ujian PKN (Borang PKN 13) kepada mahasiswa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650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A38D975-D16D-41CA-A46A-EA74BAD04AE9}"/>
              </a:ext>
            </a:extLst>
          </p:cNvPr>
          <p:cNvSpPr txBox="1"/>
          <p:nvPr/>
        </p:nvSpPr>
        <p:spPr>
          <a:xfrm>
            <a:off x="305526" y="219656"/>
            <a:ext cx="3834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lgerian" panose="04020705040A02060702" pitchFamily="82" charset="0"/>
              </a:rPr>
              <a:t>5. REVISI LAPORAN PKN</a:t>
            </a:r>
            <a:endParaRPr lang="en-ID" sz="2400" dirty="0">
              <a:latin typeface="Algerian" panose="04020705040A02060702" pitchFamily="8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E94CD27-02C1-4585-A9AA-E0852DB3E8AC}"/>
              </a:ext>
            </a:extLst>
          </p:cNvPr>
          <p:cNvGrpSpPr/>
          <p:nvPr/>
        </p:nvGrpSpPr>
        <p:grpSpPr>
          <a:xfrm>
            <a:off x="251520" y="915566"/>
            <a:ext cx="7776864" cy="3851680"/>
            <a:chOff x="251520" y="915566"/>
            <a:chExt cx="7776864" cy="385168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A281F24-7258-4B74-919E-4C2C7D49B6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2415" t="16384" r="21651" b="34342"/>
            <a:stretch/>
          </p:blipFill>
          <p:spPr>
            <a:xfrm>
              <a:off x="251520" y="915566"/>
              <a:ext cx="7776864" cy="3851680"/>
            </a:xfrm>
            <a:prstGeom prst="rect">
              <a:avLst/>
            </a:prstGeom>
          </p:spPr>
        </p:pic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D640BC83-670C-4875-BA40-BA9A9544379C}"/>
                </a:ext>
              </a:extLst>
            </p:cNvPr>
            <p:cNvCxnSpPr/>
            <p:nvPr/>
          </p:nvCxnSpPr>
          <p:spPr>
            <a:xfrm>
              <a:off x="4300659" y="1388806"/>
              <a:ext cx="1728192" cy="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01595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4D67D81-BF39-4155-B88A-F28571221F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00" t="14983" r="22438" b="24788"/>
          <a:stretch/>
        </p:blipFill>
        <p:spPr>
          <a:xfrm>
            <a:off x="2763942" y="462766"/>
            <a:ext cx="6380058" cy="46599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DC8D88-CE5F-42A4-8383-74F513AEB1DD}"/>
              </a:ext>
            </a:extLst>
          </p:cNvPr>
          <p:cNvSpPr txBox="1"/>
          <p:nvPr/>
        </p:nvSpPr>
        <p:spPr>
          <a:xfrm>
            <a:off x="251520" y="1059582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lgerian" panose="04020705040A02060702" pitchFamily="82" charset="0"/>
              </a:rPr>
              <a:t>5. REVISI LAPORAN PKN (2)</a:t>
            </a:r>
            <a:endParaRPr lang="en-ID" sz="2400" dirty="0">
              <a:latin typeface="Algerian" panose="04020705040A02060702" pitchFamily="82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02797A6-B25A-4CC1-8034-B13BE6F73B35}"/>
              </a:ext>
            </a:extLst>
          </p:cNvPr>
          <p:cNvGrpSpPr/>
          <p:nvPr/>
        </p:nvGrpSpPr>
        <p:grpSpPr>
          <a:xfrm>
            <a:off x="5292080" y="3291830"/>
            <a:ext cx="3635125" cy="253307"/>
            <a:chOff x="5292080" y="3291830"/>
            <a:chExt cx="3635125" cy="253307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CE7AE4EB-A520-4750-97A8-2BA1851B7EB5}"/>
                </a:ext>
              </a:extLst>
            </p:cNvPr>
            <p:cNvCxnSpPr>
              <a:cxnSpLocks/>
            </p:cNvCxnSpPr>
            <p:nvPr/>
          </p:nvCxnSpPr>
          <p:spPr>
            <a:xfrm>
              <a:off x="6046885" y="3291830"/>
              <a:ext cx="2880320" cy="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0724BD6-FC12-4C3D-9E67-918F3188B9B2}"/>
                </a:ext>
              </a:extLst>
            </p:cNvPr>
            <p:cNvCxnSpPr>
              <a:cxnSpLocks/>
            </p:cNvCxnSpPr>
            <p:nvPr/>
          </p:nvCxnSpPr>
          <p:spPr>
            <a:xfrm>
              <a:off x="5292080" y="3545137"/>
              <a:ext cx="2952328" cy="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21241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281" y="81827"/>
            <a:ext cx="6683765" cy="960668"/>
          </a:xfrm>
        </p:spPr>
        <p:txBody>
          <a:bodyPr/>
          <a:lstStyle/>
          <a:p>
            <a:pPr algn="ctr"/>
            <a:r>
              <a:rPr lang="en-US" b="1" dirty="0"/>
              <a:t>TIMELINE PKN 2020</a:t>
            </a:r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4729185"/>
              </p:ext>
            </p:extLst>
          </p:nvPr>
        </p:nvGraphicFramePr>
        <p:xfrm>
          <a:off x="683568" y="771550"/>
          <a:ext cx="8157907" cy="393030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290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28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82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KEGIATAN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WAKTU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821">
                <a:tc>
                  <a:txBody>
                    <a:bodyPr/>
                    <a:lstStyle/>
                    <a:p>
                      <a:r>
                        <a:rPr lang="en-US" sz="1600" b="1" dirty="0" err="1"/>
                        <a:t>Sosialisasi</a:t>
                      </a:r>
                      <a:endParaRPr lang="en-US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28 April 2020 (9-11 </a:t>
                      </a:r>
                      <a:r>
                        <a:rPr lang="en-US" sz="1600" dirty="0" err="1"/>
                        <a:t>pagi</a:t>
                      </a:r>
                      <a:r>
                        <a:rPr lang="en-US" sz="1600" dirty="0"/>
                        <a:t>)</a:t>
                      </a:r>
                      <a:endParaRPr lang="en-US" sz="1600" baseline="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821">
                <a:tc>
                  <a:txBody>
                    <a:bodyPr/>
                    <a:lstStyle/>
                    <a:p>
                      <a:r>
                        <a:rPr lang="en-US" sz="1600" b="1" dirty="0" err="1"/>
                        <a:t>Pendaftaran</a:t>
                      </a:r>
                      <a:endParaRPr lang="en-US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4-15 Mei 2020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821">
                <a:tc>
                  <a:txBody>
                    <a:bodyPr/>
                    <a:lstStyle/>
                    <a:p>
                      <a:r>
                        <a:rPr lang="en-US" sz="1600" dirty="0" err="1"/>
                        <a:t>Rapat</a:t>
                      </a:r>
                      <a:r>
                        <a:rPr lang="en-US" sz="1600" baseline="0" dirty="0"/>
                        <a:t> plotting</a:t>
                      </a:r>
                      <a:endParaRPr lang="en-US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Minggu</a:t>
                      </a:r>
                      <a:r>
                        <a:rPr lang="en-US" sz="1600" dirty="0"/>
                        <a:t> ke-3</a:t>
                      </a:r>
                      <a:r>
                        <a:rPr lang="en-US" sz="1600" baseline="0" dirty="0"/>
                        <a:t> Mei 2020 </a:t>
                      </a:r>
                      <a:r>
                        <a:rPr lang="en-US" sz="1600" baseline="0" dirty="0" err="1"/>
                        <a:t>tgl</a:t>
                      </a:r>
                      <a:r>
                        <a:rPr lang="en-US" sz="1600" baseline="0" dirty="0"/>
                        <a:t> 20 </a:t>
                      </a:r>
                      <a:r>
                        <a:rPr lang="en-US" sz="1600" baseline="0" dirty="0" err="1"/>
                        <a:t>mei</a:t>
                      </a:r>
                      <a:endParaRPr lang="en-US" sz="16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5364">
                <a:tc>
                  <a:txBody>
                    <a:bodyPr/>
                    <a:lstStyle/>
                    <a:p>
                      <a:r>
                        <a:rPr lang="en-US" sz="1600" b="1" dirty="0" err="1"/>
                        <a:t>Pengumuman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Dosen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Pembimbing</a:t>
                      </a:r>
                      <a:endParaRPr lang="en-US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22 Mei 2020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821">
                <a:tc>
                  <a:txBody>
                    <a:bodyPr/>
                    <a:lstStyle/>
                    <a:p>
                      <a:r>
                        <a:rPr lang="en-US" sz="1600" b="1" dirty="0" err="1"/>
                        <a:t>Pendaftaran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Ujian</a:t>
                      </a:r>
                      <a:endParaRPr lang="en-US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baseline="0" dirty="0"/>
                        <a:t>September</a:t>
                      </a:r>
                      <a:r>
                        <a:rPr lang="en-US" sz="1600" baseline="0" dirty="0"/>
                        <a:t> 2020</a:t>
                      </a:r>
                      <a:endParaRPr lang="id-ID" sz="1600" baseline="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821">
                <a:tc>
                  <a:txBody>
                    <a:bodyPr/>
                    <a:lstStyle/>
                    <a:p>
                      <a:r>
                        <a:rPr lang="en-US" sz="1600" b="1" dirty="0" err="1"/>
                        <a:t>Pelaksanaan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Ujian</a:t>
                      </a:r>
                      <a:endParaRPr lang="en-US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/>
                        <a:t>Oktober</a:t>
                      </a:r>
                      <a:r>
                        <a:rPr lang="en-US" sz="1600" dirty="0"/>
                        <a:t> 2020 (</a:t>
                      </a:r>
                      <a:r>
                        <a:rPr lang="en-US" sz="1600" dirty="0" err="1"/>
                        <a:t>Pafa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saat</a:t>
                      </a:r>
                      <a:r>
                        <a:rPr lang="en-US" sz="1600" dirty="0"/>
                        <a:t> UTS)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5364">
                <a:tc>
                  <a:txBody>
                    <a:bodyPr/>
                    <a:lstStyle/>
                    <a:p>
                      <a:r>
                        <a:rPr lang="en-US" sz="1600" dirty="0"/>
                        <a:t>Batas </a:t>
                      </a:r>
                      <a:r>
                        <a:rPr lang="en-US" sz="1600" dirty="0" err="1"/>
                        <a:t>Revisi</a:t>
                      </a:r>
                      <a:r>
                        <a:rPr lang="en-US" sz="1600" dirty="0"/>
                        <a:t> (</a:t>
                      </a:r>
                      <a:r>
                        <a:rPr lang="en-US" sz="1600" b="1" dirty="0"/>
                        <a:t>Nilai </a:t>
                      </a:r>
                      <a:r>
                        <a:rPr lang="en-US" sz="1600" b="1" dirty="0" err="1"/>
                        <a:t>keluar</a:t>
                      </a:r>
                      <a:r>
                        <a:rPr lang="en-US" sz="1600" b="1" dirty="0"/>
                        <a:t> pd SIAM)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/>
                        <a:t>Sampai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batas</a:t>
                      </a:r>
                      <a:r>
                        <a:rPr lang="en-US" sz="1600" dirty="0"/>
                        <a:t> input </a:t>
                      </a:r>
                      <a:r>
                        <a:rPr lang="en-US" sz="1600" dirty="0" err="1"/>
                        <a:t>nilai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akhir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mata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kuliah</a:t>
                      </a:r>
                      <a:r>
                        <a:rPr lang="en-US" sz="1600" dirty="0"/>
                        <a:t> semester </a:t>
                      </a:r>
                      <a:r>
                        <a:rPr lang="en-US" sz="1600" dirty="0" err="1"/>
                        <a:t>ganjil</a:t>
                      </a:r>
                      <a:r>
                        <a:rPr lang="en-US" sz="1600" dirty="0"/>
                        <a:t> (Nilai </a:t>
                      </a:r>
                      <a:r>
                        <a:rPr lang="en-US" sz="1600" dirty="0" err="1"/>
                        <a:t>sudah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masuk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akademik</a:t>
                      </a:r>
                      <a:r>
                        <a:rPr lang="en-US" sz="1600" dirty="0"/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0780">
                <a:tc gridSpan="2">
                  <a:txBody>
                    <a:bodyPr/>
                    <a:lstStyle/>
                    <a:p>
                      <a:r>
                        <a:rPr lang="en-US" sz="1200" dirty="0"/>
                        <a:t>*</a:t>
                      </a:r>
                      <a:r>
                        <a:rPr lang="en-US" sz="1200" dirty="0" err="1"/>
                        <a:t>Mahasiswa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err="1"/>
                        <a:t>dapat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="1" baseline="0" dirty="0" err="1"/>
                        <a:t>melaksanakan</a:t>
                      </a:r>
                      <a:r>
                        <a:rPr lang="en-US" sz="1200" b="1" baseline="0" dirty="0"/>
                        <a:t> </a:t>
                      </a:r>
                      <a:r>
                        <a:rPr lang="en-US" sz="1200" b="1" baseline="0" dirty="0" err="1"/>
                        <a:t>ujian</a:t>
                      </a:r>
                      <a:r>
                        <a:rPr lang="en-US" sz="1200" b="1" baseline="0" dirty="0"/>
                        <a:t> </a:t>
                      </a:r>
                      <a:r>
                        <a:rPr lang="en-US" sz="1200" baseline="0" dirty="0" err="1"/>
                        <a:t>jika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err="1"/>
                        <a:t>sudah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400" b="1" baseline="0" dirty="0" err="1">
                          <a:solidFill>
                            <a:srgbClr val="FF0000"/>
                          </a:solidFill>
                        </a:rPr>
                        <a:t>memprogram</a:t>
                      </a:r>
                      <a:r>
                        <a:rPr lang="en-US" sz="1400" b="1" baseline="0" dirty="0">
                          <a:solidFill>
                            <a:srgbClr val="FF0000"/>
                          </a:solidFill>
                        </a:rPr>
                        <a:t> PKN di KRS</a:t>
                      </a:r>
                      <a:r>
                        <a:rPr lang="en-US" sz="1200" b="1" baseline="0" dirty="0"/>
                        <a:t>.</a:t>
                      </a:r>
                      <a:endParaRPr lang="en-US" sz="1200" b="1" dirty="0"/>
                    </a:p>
                    <a:p>
                      <a:r>
                        <a:rPr lang="en-US" sz="1200" dirty="0"/>
                        <a:t>*</a:t>
                      </a:r>
                      <a:r>
                        <a:rPr lang="en-US" sz="1200" dirty="0" err="1"/>
                        <a:t>Cek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syarat</a:t>
                      </a:r>
                      <a:r>
                        <a:rPr lang="en-US" sz="1200" dirty="0"/>
                        <a:t> </a:t>
                      </a:r>
                      <a:r>
                        <a:rPr lang="en-US" sz="1200" b="1" dirty="0"/>
                        <a:t>Nilai</a:t>
                      </a:r>
                      <a:r>
                        <a:rPr lang="en-US" sz="1200" b="1" baseline="0" dirty="0"/>
                        <a:t> PKN </a:t>
                      </a:r>
                      <a:r>
                        <a:rPr lang="en-US" sz="1200" baseline="0" dirty="0" err="1"/>
                        <a:t>baru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err="1"/>
                        <a:t>bisa</a:t>
                      </a:r>
                      <a:r>
                        <a:rPr lang="en-US" sz="1200" baseline="0" dirty="0"/>
                        <a:t> di input </a:t>
                      </a:r>
                      <a:r>
                        <a:rPr lang="en-US" sz="1200" b="1" baseline="0" dirty="0"/>
                        <a:t>di SIAM </a:t>
                      </a:r>
                      <a:r>
                        <a:rPr lang="en-US" sz="1200" baseline="0" dirty="0" err="1"/>
                        <a:t>jika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err="1"/>
                        <a:t>mahasiswa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err="1"/>
                        <a:t>sudah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err="1"/>
                        <a:t>mengumpulkan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="1" baseline="0" dirty="0" err="1"/>
                        <a:t>Lembar</a:t>
                      </a:r>
                      <a:r>
                        <a:rPr lang="en-US" sz="1200" b="1" baseline="0" dirty="0"/>
                        <a:t> </a:t>
                      </a:r>
                      <a:r>
                        <a:rPr lang="en-US" sz="1200" b="1" baseline="0" dirty="0" err="1"/>
                        <a:t>Penyerahan</a:t>
                      </a:r>
                      <a:r>
                        <a:rPr lang="en-US" sz="1200" b="1" baseline="0" dirty="0"/>
                        <a:t> PKN (</a:t>
                      </a:r>
                      <a:r>
                        <a:rPr lang="en-US" sz="1200" b="1" baseline="0" dirty="0" err="1"/>
                        <a:t>Borang</a:t>
                      </a:r>
                      <a:r>
                        <a:rPr lang="en-US" sz="1200" b="1" baseline="0" dirty="0"/>
                        <a:t> 005) </a:t>
                      </a:r>
                      <a:r>
                        <a:rPr lang="en-US" sz="1200" baseline="0" dirty="0"/>
                        <a:t>dan </a:t>
                      </a:r>
                      <a:r>
                        <a:rPr lang="en-US" sz="1200" b="1" baseline="0" dirty="0" err="1"/>
                        <a:t>Lembar</a:t>
                      </a:r>
                      <a:r>
                        <a:rPr lang="en-US" sz="1200" b="1" baseline="0" dirty="0"/>
                        <a:t> </a:t>
                      </a:r>
                      <a:r>
                        <a:rPr lang="en-US" sz="1200" b="1" baseline="0" dirty="0" err="1"/>
                        <a:t>Pengesahan</a:t>
                      </a:r>
                      <a:r>
                        <a:rPr lang="en-US" sz="1200" b="1" baseline="0" dirty="0"/>
                        <a:t> (</a:t>
                      </a:r>
                      <a:r>
                        <a:rPr lang="en-US" sz="1200" b="1" baseline="0" dirty="0" err="1"/>
                        <a:t>cek</a:t>
                      </a:r>
                      <a:r>
                        <a:rPr lang="en-US" sz="1200" b="1" baseline="0" dirty="0"/>
                        <a:t> </a:t>
                      </a:r>
                      <a:r>
                        <a:rPr lang="en-US" sz="1200" b="1" baseline="0" dirty="0" err="1"/>
                        <a:t>borang</a:t>
                      </a:r>
                      <a:r>
                        <a:rPr lang="en-US" sz="1200" b="1" baseline="0" dirty="0"/>
                        <a:t> </a:t>
                      </a:r>
                      <a:r>
                        <a:rPr lang="en-US" sz="1200" b="1" baseline="0" dirty="0" err="1"/>
                        <a:t>keadaan</a:t>
                      </a:r>
                      <a:r>
                        <a:rPr lang="en-US" sz="1200" b="1" baseline="0" dirty="0"/>
                        <a:t> </a:t>
                      </a:r>
                      <a:r>
                        <a:rPr lang="en-US" sz="1200" b="1" baseline="0" dirty="0" err="1"/>
                        <a:t>kahar</a:t>
                      </a:r>
                      <a:r>
                        <a:rPr lang="en-US" sz="1200" b="1" baseline="0" dirty="0"/>
                        <a:t>) </a:t>
                      </a:r>
                      <a:r>
                        <a:rPr lang="en-US" sz="1200" baseline="0" dirty="0" err="1"/>
                        <a:t>ke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="1" baseline="0" dirty="0"/>
                        <a:t>Admin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="1" baseline="0" dirty="0" err="1"/>
                        <a:t>Jurusan</a:t>
                      </a:r>
                      <a:r>
                        <a:rPr lang="en-US" sz="1200" b="1" baseline="0" dirty="0"/>
                        <a:t> Psikologi</a:t>
                      </a:r>
                      <a:r>
                        <a:rPr lang="en-US" sz="1200" baseline="0" dirty="0"/>
                        <a:t>.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725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7168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ID" dirty="0" err="1"/>
              <a:t>MuO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MoA</a:t>
            </a:r>
            <a:r>
              <a:rPr lang="en-ID" dirty="0"/>
              <a:t> </a:t>
            </a:r>
            <a:r>
              <a:rPr lang="en-ID" dirty="0" err="1"/>
              <a:t>jurusan</a:t>
            </a:r>
            <a:r>
              <a:rPr lang="en-ID" dirty="0"/>
              <a:t> </a:t>
            </a:r>
            <a:r>
              <a:rPr lang="en-ID" dirty="0" err="1"/>
              <a:t>psikologi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00" y="756000"/>
            <a:ext cx="8640488" cy="3887438"/>
          </a:xfrm>
        </p:spPr>
        <p:txBody>
          <a:bodyPr/>
          <a:lstStyle/>
          <a:p>
            <a:r>
              <a:rPr lang="en-ID" sz="2400" b="1" dirty="0" err="1"/>
              <a:t>Lebih</a:t>
            </a:r>
            <a:r>
              <a:rPr lang="en-ID" sz="2400" b="1" dirty="0"/>
              <a:t> </a:t>
            </a:r>
            <a:r>
              <a:rPr lang="en-ID" sz="2400" b="1" dirty="0" err="1"/>
              <a:t>lengkapnya</a:t>
            </a:r>
            <a:r>
              <a:rPr lang="en-ID" sz="2400" b="1" dirty="0"/>
              <a:t> CEK DI</a:t>
            </a:r>
            <a:r>
              <a:rPr lang="en-ID" sz="2400" dirty="0"/>
              <a:t>   </a:t>
            </a:r>
            <a:r>
              <a:rPr lang="en-ID" sz="2400" dirty="0">
                <a:hlinkClick r:id="rId2"/>
              </a:rPr>
              <a:t>https://psikologi.ub.ac.id/research-community-services/partnership/#1559099369088-619c686f-a880</a:t>
            </a:r>
            <a:endParaRPr lang="en-ID" sz="2100" dirty="0"/>
          </a:p>
          <a:p>
            <a:r>
              <a:rPr lang="en-US" sz="2100" dirty="0" err="1"/>
              <a:t>Koalisi</a:t>
            </a:r>
            <a:r>
              <a:rPr lang="en-US" sz="2100" dirty="0"/>
              <a:t> </a:t>
            </a:r>
            <a:r>
              <a:rPr lang="en-US" sz="2100" dirty="0" err="1"/>
              <a:t>Perempuan</a:t>
            </a:r>
            <a:r>
              <a:rPr lang="en-US" sz="2100" dirty="0"/>
              <a:t> </a:t>
            </a:r>
            <a:r>
              <a:rPr lang="en-US" sz="2100" dirty="0" err="1"/>
              <a:t>untuk</a:t>
            </a:r>
            <a:r>
              <a:rPr lang="en-US" sz="2100" dirty="0"/>
              <a:t> </a:t>
            </a:r>
            <a:r>
              <a:rPr lang="en-US" sz="2100" dirty="0" err="1"/>
              <a:t>kepemimpinan</a:t>
            </a:r>
            <a:r>
              <a:rPr lang="en-US" sz="2100" dirty="0"/>
              <a:t> (</a:t>
            </a:r>
            <a:r>
              <a:rPr lang="en-US" sz="2100" dirty="0" err="1"/>
              <a:t>KPuK</a:t>
            </a:r>
            <a:r>
              <a:rPr lang="en-US" sz="2100" dirty="0"/>
              <a:t>)</a:t>
            </a:r>
            <a:r>
              <a:rPr lang="en-US" sz="2100" dirty="0" err="1"/>
              <a:t>Jawa</a:t>
            </a:r>
            <a:r>
              <a:rPr lang="en-US" sz="2100" dirty="0"/>
              <a:t> Timur Malang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/>
              <a:t>Add a footer</a:t>
            </a: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16</a:t>
            </a:fld>
            <a:endParaRPr lang="en-ZA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14FE8-F07E-4208-8858-D6EB5FFAE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600200"/>
            <a:ext cx="8160915" cy="2833217"/>
          </a:xfrm>
        </p:spPr>
        <p:txBody>
          <a:bodyPr/>
          <a:lstStyle/>
          <a:p>
            <a:r>
              <a:rPr lang="en-US" sz="2400" dirty="0" err="1"/>
              <a:t>Tempat</a:t>
            </a:r>
            <a:r>
              <a:rPr lang="en-US" sz="2400" dirty="0"/>
              <a:t> </a:t>
            </a:r>
            <a:r>
              <a:rPr lang="en-US" sz="2400" dirty="0" err="1"/>
              <a:t>magang</a:t>
            </a:r>
            <a:r>
              <a:rPr lang="en-US" sz="2400" dirty="0"/>
              <a:t>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minat</a:t>
            </a:r>
            <a:r>
              <a:rPr lang="en-US" sz="2400" dirty="0"/>
              <a:t> </a:t>
            </a:r>
            <a:r>
              <a:rPr lang="en-US" sz="2400" dirty="0" err="1"/>
              <a:t>mahasiswa</a:t>
            </a:r>
            <a:r>
              <a:rPr lang="en-US" sz="2400" dirty="0"/>
              <a:t> </a:t>
            </a:r>
            <a:r>
              <a:rPr lang="en-US" sz="2400" dirty="0" err="1"/>
              <a:t>masing</a:t>
            </a:r>
            <a:r>
              <a:rPr lang="en-US" sz="2400" dirty="0"/>
              <a:t> </a:t>
            </a:r>
            <a:r>
              <a:rPr lang="en-US" sz="2400" dirty="0" err="1"/>
              <a:t>masing</a:t>
            </a:r>
            <a:r>
              <a:rPr lang="en-US" sz="2400" dirty="0"/>
              <a:t>, </a:t>
            </a:r>
            <a:r>
              <a:rPr lang="en-US" sz="2400" dirty="0" err="1"/>
              <a:t>asal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online (</a:t>
            </a:r>
            <a:r>
              <a:rPr lang="en-US" sz="2400" dirty="0" err="1"/>
              <a:t>cek</a:t>
            </a:r>
            <a:r>
              <a:rPr lang="en-US" sz="2400" dirty="0"/>
              <a:t> </a:t>
            </a:r>
            <a:r>
              <a:rPr lang="en-US" sz="2400" dirty="0" err="1"/>
              <a:t>alur</a:t>
            </a:r>
            <a:r>
              <a:rPr lang="en-US" sz="2400" dirty="0"/>
              <a:t> </a:t>
            </a:r>
            <a:r>
              <a:rPr lang="en-US" sz="2400" dirty="0" err="1"/>
              <a:t>pkn</a:t>
            </a:r>
            <a:r>
              <a:rPr lang="en-US" sz="2400" dirty="0"/>
              <a:t>)</a:t>
            </a:r>
          </a:p>
          <a:p>
            <a:r>
              <a:rPr lang="en-US" sz="2400" dirty="0"/>
              <a:t>PKN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bersama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skripsi</a:t>
            </a:r>
            <a:endParaRPr lang="en-US" sz="2400" dirty="0"/>
          </a:p>
          <a:p>
            <a:r>
              <a:rPr lang="en-US" sz="2400" dirty="0"/>
              <a:t>3 </a:t>
            </a:r>
            <a:r>
              <a:rPr lang="en-US" sz="2400" dirty="0" err="1"/>
              <a:t>bulan</a:t>
            </a:r>
            <a:r>
              <a:rPr lang="en-US" sz="2400" dirty="0"/>
              <a:t> </a:t>
            </a:r>
            <a:r>
              <a:rPr lang="en-US" sz="2400" dirty="0" err="1"/>
              <a:t>magang</a:t>
            </a:r>
            <a:r>
              <a:rPr lang="en-US" sz="2400" dirty="0"/>
              <a:t> yang </a:t>
            </a:r>
            <a:r>
              <a:rPr lang="en-US" sz="2400" dirty="0" err="1"/>
              <a:t>sebelumnya</a:t>
            </a:r>
            <a:r>
              <a:rPr lang="en-US" sz="2400" dirty="0"/>
              <a:t>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masih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proses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diakui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PKN </a:t>
            </a:r>
            <a:r>
              <a:rPr lang="en-US" sz="2400" dirty="0" err="1"/>
              <a:t>asal</a:t>
            </a:r>
            <a:r>
              <a:rPr lang="en-US" sz="2400" dirty="0"/>
              <a:t> </a:t>
            </a:r>
            <a:r>
              <a:rPr lang="en-US" sz="2400" dirty="0" err="1"/>
              <a:t>memenuhi</a:t>
            </a:r>
            <a:r>
              <a:rPr lang="en-US" sz="2400" dirty="0"/>
              <a:t> </a:t>
            </a:r>
            <a:r>
              <a:rPr lang="en-US" sz="2400" dirty="0" err="1"/>
              <a:t>persyaratan</a:t>
            </a:r>
            <a:r>
              <a:rPr lang="en-US" sz="2400" dirty="0"/>
              <a:t>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persyaratan</a:t>
            </a:r>
            <a:r>
              <a:rPr lang="en-US" sz="2400" dirty="0"/>
              <a:t> PKN (</a:t>
            </a:r>
            <a:r>
              <a:rPr lang="en-US" sz="2400" dirty="0" err="1"/>
              <a:t>misalnya</a:t>
            </a:r>
            <a:r>
              <a:rPr lang="en-US" sz="2400" dirty="0"/>
              <a:t>: supervisor </a:t>
            </a:r>
            <a:r>
              <a:rPr lang="en-US" sz="2400" dirty="0" err="1"/>
              <a:t>bersedia</a:t>
            </a:r>
            <a:r>
              <a:rPr lang="en-US" sz="2400" dirty="0"/>
              <a:t>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lapangan</a:t>
            </a:r>
            <a:r>
              <a:rPr lang="en-US" sz="2400" dirty="0"/>
              <a:t>)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1991405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57200" y="42693"/>
            <a:ext cx="8229600" cy="857250"/>
          </a:xfrm>
        </p:spPr>
        <p:txBody>
          <a:bodyPr/>
          <a:lstStyle/>
          <a:p>
            <a:r>
              <a:rPr lang="en-US" sz="3300" dirty="0"/>
              <a:t>CATATAN PENTING !!!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228600" y="899943"/>
            <a:ext cx="8686800" cy="4080272"/>
          </a:xfrm>
          <a:ln>
            <a:solidFill>
              <a:schemeClr val="bg1"/>
            </a:solidFill>
          </a:ln>
        </p:spPr>
        <p:txBody>
          <a:bodyPr>
            <a:normAutofit fontScale="85000" lnSpcReduction="10000"/>
          </a:bodyPr>
          <a:lstStyle/>
          <a:p>
            <a:pPr marL="385763" indent="-385763">
              <a:buFont typeface="+mj-lt"/>
              <a:buAutoNum type="arabicPeriod"/>
            </a:pPr>
            <a:r>
              <a:rPr lang="id-ID" dirty="0">
                <a:solidFill>
                  <a:srgbClr val="FF0000"/>
                </a:solidFill>
              </a:rPr>
              <a:t>KOMUNIKASI DENGAN DOSEN PEMBIMBING </a:t>
            </a:r>
            <a:r>
              <a:rPr lang="id-ID" dirty="0"/>
              <a:t>masing-masing sebelum turun lapangan</a:t>
            </a:r>
            <a:r>
              <a:rPr lang="en-US" dirty="0"/>
              <a:t>, </a:t>
            </a:r>
            <a:r>
              <a:rPr lang="id-ID" dirty="0"/>
              <a:t>selama masa turun lapangan</a:t>
            </a:r>
            <a:r>
              <a:rPr lang="en-US" dirty="0"/>
              <a:t>, d</a:t>
            </a:r>
            <a:r>
              <a:rPr lang="id-ID" dirty="0"/>
              <a:t>a</a:t>
            </a:r>
            <a:r>
              <a:rPr lang="en-US" dirty="0"/>
              <a:t>n </a:t>
            </a:r>
            <a:r>
              <a:rPr lang="en-US" dirty="0" err="1"/>
              <a:t>sesud</a:t>
            </a:r>
            <a:r>
              <a:rPr lang="id-ID" dirty="0"/>
              <a:t>a</a:t>
            </a:r>
            <a:r>
              <a:rPr lang="en-US" dirty="0"/>
              <a:t>h</a:t>
            </a:r>
            <a:r>
              <a:rPr lang="id-ID" dirty="0"/>
              <a:t> turun lapangan</a:t>
            </a:r>
          </a:p>
          <a:p>
            <a:pPr marL="385763" indent="-385763">
              <a:buFont typeface="+mj-lt"/>
              <a:buAutoNum type="arabicPeriod"/>
            </a:pPr>
            <a:r>
              <a:rPr lang="id-ID" dirty="0">
                <a:solidFill>
                  <a:schemeClr val="accent5">
                    <a:lumMod val="50000"/>
                    <a:lumOff val="50000"/>
                  </a:schemeClr>
                </a:solidFill>
              </a:rPr>
              <a:t>DURASI </a:t>
            </a:r>
            <a:r>
              <a:rPr lang="id-ID" dirty="0"/>
              <a:t>kegiatan Prakt</a:t>
            </a:r>
            <a:r>
              <a:rPr lang="en-ID" dirty="0" err="1"/>
              <a:t>i</a:t>
            </a:r>
            <a:r>
              <a:rPr lang="id-ID" dirty="0"/>
              <a:t>k Kerja Nyata (PKN) dilaksanakan </a:t>
            </a:r>
            <a:r>
              <a:rPr lang="en-US" sz="2400" dirty="0">
                <a:solidFill>
                  <a:schemeClr val="accent5">
                    <a:lumMod val="50000"/>
                    <a:lumOff val="50000"/>
                  </a:schemeClr>
                </a:solidFill>
              </a:rPr>
              <a:t>MINIMAL </a:t>
            </a:r>
            <a:r>
              <a:rPr lang="id-ID" sz="2400" dirty="0">
                <a:solidFill>
                  <a:schemeClr val="accent5">
                    <a:lumMod val="50000"/>
                    <a:lumOff val="50000"/>
                  </a:schemeClr>
                </a:solidFill>
              </a:rPr>
              <a:t>SELAMA 1 BULAN </a:t>
            </a:r>
            <a:r>
              <a:rPr lang="id-ID" b="1" dirty="0"/>
              <a:t>(</a:t>
            </a:r>
            <a:r>
              <a:rPr lang="en-ID" b="1" dirty="0"/>
              <a:t>SESUAI DENGAN KETENTUAN LEMBAGA MAGANG</a:t>
            </a:r>
            <a:r>
              <a:rPr lang="id-ID" b="1" dirty="0"/>
              <a:t>)</a:t>
            </a:r>
            <a:r>
              <a:rPr lang="id-ID" dirty="0"/>
              <a:t>.  </a:t>
            </a:r>
          </a:p>
          <a:p>
            <a:pPr marL="385763" indent="-385763">
              <a:buFont typeface="+mj-lt"/>
              <a:buAutoNum type="arabicPeriod"/>
            </a:pPr>
            <a:r>
              <a:rPr lang="id-ID" dirty="0"/>
              <a:t>Waktu pelaksanaan PKN dilakukan pada </a:t>
            </a:r>
            <a:r>
              <a:rPr lang="id-ID" b="1" dirty="0">
                <a:solidFill>
                  <a:srgbClr val="FF0000"/>
                </a:solidFill>
              </a:rPr>
              <a:t>libur</a:t>
            </a:r>
            <a:r>
              <a:rPr lang="id-ID" dirty="0"/>
              <a:t> semester </a:t>
            </a:r>
            <a:r>
              <a:rPr lang="id-ID" b="1" dirty="0"/>
              <a:t>genap</a:t>
            </a:r>
            <a:r>
              <a:rPr lang="en-ID" b="1" dirty="0"/>
              <a:t> (</a:t>
            </a:r>
            <a:r>
              <a:rPr lang="en-ID" b="1" dirty="0" err="1">
                <a:solidFill>
                  <a:srgbClr val="FFC000"/>
                </a:solidFill>
              </a:rPr>
              <a:t>cek</a:t>
            </a:r>
            <a:r>
              <a:rPr lang="en-ID" b="1" dirty="0">
                <a:solidFill>
                  <a:srgbClr val="FFC000"/>
                </a:solidFill>
              </a:rPr>
              <a:t> </a:t>
            </a:r>
            <a:r>
              <a:rPr lang="en-ID" b="1" dirty="0" err="1">
                <a:solidFill>
                  <a:srgbClr val="FFC000"/>
                </a:solidFill>
              </a:rPr>
              <a:t>kelaender</a:t>
            </a:r>
            <a:r>
              <a:rPr lang="en-ID" b="1" dirty="0">
                <a:solidFill>
                  <a:srgbClr val="FFC000"/>
                </a:solidFill>
              </a:rPr>
              <a:t> </a:t>
            </a:r>
            <a:r>
              <a:rPr lang="en-ID" b="1" dirty="0" err="1">
                <a:solidFill>
                  <a:srgbClr val="FFC000"/>
                </a:solidFill>
              </a:rPr>
              <a:t>akademik</a:t>
            </a:r>
            <a:r>
              <a:rPr lang="en-ID" b="1" dirty="0"/>
              <a:t>)</a:t>
            </a:r>
            <a:r>
              <a:rPr lang="id-ID" dirty="0"/>
              <a:t>. 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TIDAK ADA DISPENSASI KETIDAKHADIRAN </a:t>
            </a:r>
            <a:r>
              <a:rPr lang="en-US" dirty="0" err="1"/>
              <a:t>dalam</a:t>
            </a:r>
            <a:r>
              <a:rPr lang="id-ID" dirty="0"/>
              <a:t> perkuliahan dengan alasan</a:t>
            </a:r>
            <a:r>
              <a:rPr lang="en-US" dirty="0"/>
              <a:t>  </a:t>
            </a:r>
            <a:r>
              <a:rPr lang="en-US" dirty="0" err="1"/>
              <a:t>melaksanakan</a:t>
            </a:r>
            <a:r>
              <a:rPr lang="id-ID" dirty="0"/>
              <a:t> PKN.</a:t>
            </a:r>
          </a:p>
          <a:p>
            <a:pPr marL="385763" indent="-385763">
              <a:buFont typeface="+mj-lt"/>
              <a:buAutoNum type="arabicPeriod"/>
            </a:pPr>
            <a:r>
              <a:rPr lang="id-ID" dirty="0"/>
              <a:t>Waktu </a:t>
            </a:r>
            <a:r>
              <a:rPr lang="id-ID" dirty="0">
                <a:solidFill>
                  <a:srgbClr val="FF0000"/>
                </a:solidFill>
              </a:rPr>
              <a:t>PENYELESAIAN</a:t>
            </a:r>
            <a:r>
              <a:rPr lang="id-ID" dirty="0"/>
              <a:t> program (pelaksanaan dan laporan PKN) </a:t>
            </a:r>
            <a:r>
              <a:rPr lang="en-ID" b="1" dirty="0">
                <a:solidFill>
                  <a:schemeClr val="accent2"/>
                </a:solidFill>
              </a:rPr>
              <a:t>HANYA  1 </a:t>
            </a:r>
            <a:r>
              <a:rPr lang="id-ID" b="1" dirty="0">
                <a:solidFill>
                  <a:schemeClr val="accent2"/>
                </a:solidFill>
              </a:rPr>
              <a:t>SEMESTER</a:t>
            </a:r>
            <a:endParaRPr lang="en-ID" dirty="0"/>
          </a:p>
          <a:p>
            <a:pPr marL="385763" indent="-385763">
              <a:buFont typeface="+mj-lt"/>
              <a:buAutoNum type="arabicPeriod"/>
            </a:pPr>
            <a:r>
              <a:rPr lang="id-ID" dirty="0"/>
              <a:t>Bagi mahasiswa yang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mendaftar</a:t>
            </a:r>
            <a:r>
              <a:rPr lang="en-ID" dirty="0"/>
              <a:t> </a:t>
            </a:r>
            <a:r>
              <a:rPr lang="en-ID" dirty="0" err="1"/>
              <a:t>ujian</a:t>
            </a:r>
            <a:r>
              <a:rPr lang="en-ID" dirty="0"/>
              <a:t> PKN </a:t>
            </a:r>
            <a:r>
              <a:rPr lang="en-ID" dirty="0" err="1"/>
              <a:t>dan</a:t>
            </a:r>
            <a:r>
              <a:rPr lang="id-ID" dirty="0"/>
              <a:t> </a:t>
            </a:r>
            <a:r>
              <a:rPr lang="id-ID" dirty="0">
                <a:solidFill>
                  <a:srgbClr val="FF0000"/>
                </a:solidFill>
              </a:rPr>
              <a:t>MELEBIHI BATAS WAKTU</a:t>
            </a:r>
            <a:r>
              <a:rPr lang="en-ID" dirty="0">
                <a:solidFill>
                  <a:srgbClr val="FF0000"/>
                </a:solidFill>
              </a:rPr>
              <a:t> </a:t>
            </a:r>
            <a:r>
              <a:rPr lang="en-ID" dirty="0"/>
              <a:t>dan Nilai </a:t>
            </a:r>
            <a:r>
              <a:rPr lang="en-ID" dirty="0" err="1"/>
              <a:t>ujian</a:t>
            </a:r>
            <a:r>
              <a:rPr lang="en-ID" dirty="0"/>
              <a:t> E </a:t>
            </a:r>
            <a:r>
              <a:rPr lang="id-ID" dirty="0"/>
              <a:t>maka program PKN </a:t>
            </a:r>
            <a:r>
              <a:rPr lang="id-ID" dirty="0">
                <a:solidFill>
                  <a:srgbClr val="FF0000"/>
                </a:solidFill>
              </a:rPr>
              <a:t>DIANGGAP </a:t>
            </a:r>
            <a:r>
              <a:rPr lang="en-US" dirty="0">
                <a:solidFill>
                  <a:srgbClr val="FF0000"/>
                </a:solidFill>
              </a:rPr>
              <a:t>TIDAK LULUS</a:t>
            </a:r>
            <a:r>
              <a:rPr lang="id-ID" dirty="0">
                <a:solidFill>
                  <a:srgbClr val="FF0000"/>
                </a:solidFill>
              </a:rPr>
              <a:t> </a:t>
            </a:r>
            <a:r>
              <a:rPr lang="id-ID" dirty="0"/>
              <a:t>dan mahasiswa harus </a:t>
            </a:r>
            <a:r>
              <a:rPr lang="en-US" dirty="0" err="1">
                <a:solidFill>
                  <a:srgbClr val="FF0000"/>
                </a:solidFill>
              </a:rPr>
              <a:t>memulai</a:t>
            </a:r>
            <a:r>
              <a:rPr lang="en-US" dirty="0">
                <a:solidFill>
                  <a:srgbClr val="FF0000"/>
                </a:solidFill>
              </a:rPr>
              <a:t> PKN </a:t>
            </a:r>
            <a:r>
              <a:rPr lang="id-ID" dirty="0">
                <a:solidFill>
                  <a:srgbClr val="FF0000"/>
                </a:solidFill>
              </a:rPr>
              <a:t>dari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awal</a:t>
            </a:r>
            <a:r>
              <a:rPr lang="id-ID" dirty="0"/>
              <a:t>.</a:t>
            </a:r>
            <a:endParaRPr lang="en-ID" dirty="0"/>
          </a:p>
          <a:p>
            <a:pPr marL="385763" indent="-385763">
              <a:buFont typeface="+mj-lt"/>
              <a:buAutoNum type="arabicPeriod"/>
            </a:pPr>
            <a:r>
              <a:rPr lang="id-ID" dirty="0"/>
              <a:t>Meminta penilaian dari supervisor lapangan / pembimbing lapangan di akhir masa PKN</a:t>
            </a:r>
            <a:endParaRPr lang="en-ID" dirty="0"/>
          </a:p>
          <a:p>
            <a:pPr marL="385763" indent="-385763">
              <a:buFont typeface="+mj-lt"/>
              <a:buAutoNum type="arabicPeriod"/>
            </a:pPr>
            <a:r>
              <a:rPr lang="en-ID" sz="2700" dirty="0">
                <a:solidFill>
                  <a:schemeClr val="accent2">
                    <a:lumMod val="75000"/>
                  </a:schemeClr>
                </a:solidFill>
              </a:rPr>
              <a:t>MEMPROGRAM PKN </a:t>
            </a:r>
            <a:r>
              <a:rPr lang="en-ID" sz="2700" dirty="0" err="1">
                <a:solidFill>
                  <a:schemeClr val="accent2">
                    <a:lumMod val="75000"/>
                  </a:schemeClr>
                </a:solidFill>
              </a:rPr>
              <a:t>pada</a:t>
            </a:r>
            <a:r>
              <a:rPr lang="en-ID" sz="2700" dirty="0">
                <a:solidFill>
                  <a:schemeClr val="accent2">
                    <a:lumMod val="75000"/>
                  </a:schemeClr>
                </a:solidFill>
              </a:rPr>
              <a:t> KRS SEM GANJIL 2019-2020. </a:t>
            </a:r>
            <a:r>
              <a:rPr lang="en-ID" sz="2700" dirty="0" err="1">
                <a:solidFill>
                  <a:schemeClr val="accent2">
                    <a:lumMod val="75000"/>
                  </a:schemeClr>
                </a:solidFill>
              </a:rPr>
              <a:t>Jika</a:t>
            </a:r>
            <a:r>
              <a:rPr lang="en-ID" sz="27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2700" dirty="0" err="1">
                <a:solidFill>
                  <a:schemeClr val="accent2">
                    <a:lumMod val="75000"/>
                  </a:schemeClr>
                </a:solidFill>
              </a:rPr>
              <a:t>tidak</a:t>
            </a:r>
            <a:r>
              <a:rPr lang="en-ID" sz="27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2700" dirty="0" err="1">
                <a:solidFill>
                  <a:schemeClr val="accent2">
                    <a:lumMod val="75000"/>
                  </a:schemeClr>
                </a:solidFill>
              </a:rPr>
              <a:t>maka</a:t>
            </a:r>
            <a:r>
              <a:rPr lang="en-ID" sz="27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2700" dirty="0" err="1">
                <a:solidFill>
                  <a:schemeClr val="accent2">
                    <a:lumMod val="75000"/>
                  </a:schemeClr>
                </a:solidFill>
              </a:rPr>
              <a:t>harus</a:t>
            </a:r>
            <a:r>
              <a:rPr lang="en-ID" sz="27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2700" dirty="0" err="1">
                <a:solidFill>
                  <a:schemeClr val="accent2">
                    <a:lumMod val="75000"/>
                  </a:schemeClr>
                </a:solidFill>
              </a:rPr>
              <a:t>magang</a:t>
            </a:r>
            <a:r>
              <a:rPr lang="en-ID" sz="27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2700" dirty="0" err="1">
                <a:solidFill>
                  <a:schemeClr val="accent2">
                    <a:lumMod val="75000"/>
                  </a:schemeClr>
                </a:solidFill>
              </a:rPr>
              <a:t>ulang</a:t>
            </a:r>
            <a:endParaRPr lang="id-ID" sz="2700" dirty="0">
              <a:solidFill>
                <a:schemeClr val="accent2">
                  <a:lumMod val="75000"/>
                </a:schemeClr>
              </a:solidFill>
            </a:endParaRPr>
          </a:p>
          <a:p>
            <a:pPr marL="385763" indent="-385763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83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964141-6F81-4947-A236-746D94ED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19</a:t>
            </a:fld>
            <a:endParaRPr lang="en-ZA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277539"/>
          </a:xfrm>
        </p:spPr>
        <p:txBody>
          <a:bodyPr/>
          <a:lstStyle/>
          <a:p>
            <a:r>
              <a:rPr lang="en-US" dirty="0" err="1">
                <a:solidFill>
                  <a:srgbClr val="FFFF00"/>
                </a:solidFill>
              </a:rPr>
              <a:t>Kegiatan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selama</a:t>
            </a:r>
            <a:r>
              <a:rPr lang="en-US" dirty="0">
                <a:solidFill>
                  <a:srgbClr val="FFFF00"/>
                </a:solidFill>
              </a:rPr>
              <a:t> PKN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79512" y="1456544"/>
            <a:ext cx="8229600" cy="3480977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>
                <a:solidFill>
                  <a:schemeClr val="bg1"/>
                </a:solidFill>
              </a:rPr>
              <a:t>Mengikuti aturan kode etik psikologi</a:t>
            </a:r>
          </a:p>
          <a:p>
            <a:r>
              <a:rPr lang="id-ID" dirty="0">
                <a:solidFill>
                  <a:schemeClr val="bg1"/>
                </a:solidFill>
              </a:rPr>
              <a:t>Kegiatan yang dapat dilakukan: 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rgbClr val="FFFF00"/>
                </a:solidFill>
              </a:rPr>
              <a:t>cek</a:t>
            </a:r>
            <a:r>
              <a:rPr lang="en-ID" dirty="0">
                <a:solidFill>
                  <a:srgbClr val="FFFF00"/>
                </a:solidFill>
              </a:rPr>
              <a:t> web </a:t>
            </a:r>
            <a:r>
              <a:rPr lang="en-ID" dirty="0" err="1">
                <a:solidFill>
                  <a:srgbClr val="FFFF00"/>
                </a:solidFill>
              </a:rPr>
              <a:t>jurusan</a:t>
            </a:r>
            <a:r>
              <a:rPr lang="en-ID" dirty="0">
                <a:solidFill>
                  <a:srgbClr val="FFFF00"/>
                </a:solidFill>
              </a:rPr>
              <a:t> </a:t>
            </a:r>
            <a:r>
              <a:rPr lang="en-ID" dirty="0" err="1">
                <a:solidFill>
                  <a:srgbClr val="FFFF00"/>
                </a:solidFill>
              </a:rPr>
              <a:t>psikologi</a:t>
            </a:r>
            <a:r>
              <a:rPr lang="en-ID" dirty="0">
                <a:solidFill>
                  <a:srgbClr val="FFFF00"/>
                </a:solidFill>
              </a:rPr>
              <a:t> </a:t>
            </a:r>
          </a:p>
          <a:p>
            <a:pPr lvl="1"/>
            <a:r>
              <a:rPr lang="en-ID" sz="1800" dirty="0" err="1">
                <a:solidFill>
                  <a:schemeClr val="bg1"/>
                </a:solidFill>
              </a:rPr>
              <a:t>Desain</a:t>
            </a:r>
            <a:r>
              <a:rPr lang="en-ID" sz="1800" dirty="0">
                <a:solidFill>
                  <a:schemeClr val="bg1"/>
                </a:solidFill>
              </a:rPr>
              <a:t> </a:t>
            </a:r>
            <a:r>
              <a:rPr lang="en-ID" sz="1800" dirty="0" err="1">
                <a:solidFill>
                  <a:schemeClr val="bg1"/>
                </a:solidFill>
              </a:rPr>
              <a:t>kgtn</a:t>
            </a:r>
            <a:r>
              <a:rPr lang="en-ID" sz="1800" dirty="0">
                <a:solidFill>
                  <a:schemeClr val="bg1"/>
                </a:solidFill>
              </a:rPr>
              <a:t> </a:t>
            </a:r>
            <a:r>
              <a:rPr lang="en-ID" sz="1800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n-ID" sz="1800" dirty="0" err="1">
                <a:solidFill>
                  <a:schemeClr val="bg1"/>
                </a:solidFill>
                <a:sym typeface="Wingdings" panose="05000000000000000000" pitchFamily="2" charset="2"/>
              </a:rPr>
              <a:t>analisis</a:t>
            </a:r>
            <a:endParaRPr lang="en-ID" sz="1800" dirty="0">
              <a:solidFill>
                <a:schemeClr val="bg1"/>
              </a:solidFill>
            </a:endParaRPr>
          </a:p>
          <a:p>
            <a:pPr lvl="1"/>
            <a:r>
              <a:rPr lang="id-ID" sz="1800" dirty="0">
                <a:solidFill>
                  <a:schemeClr val="bg1"/>
                </a:solidFill>
              </a:rPr>
              <a:t>Psikoedukasi</a:t>
            </a:r>
            <a:r>
              <a:rPr lang="en-ID" sz="1800" dirty="0">
                <a:solidFill>
                  <a:schemeClr val="bg1"/>
                </a:solidFill>
              </a:rPr>
              <a:t>, </a:t>
            </a:r>
            <a:r>
              <a:rPr lang="en-ID" sz="1800" dirty="0" err="1">
                <a:solidFill>
                  <a:schemeClr val="bg1"/>
                </a:solidFill>
              </a:rPr>
              <a:t>promosi</a:t>
            </a:r>
            <a:r>
              <a:rPr lang="en-ID" sz="1800" dirty="0">
                <a:solidFill>
                  <a:schemeClr val="bg1"/>
                </a:solidFill>
              </a:rPr>
              <a:t> </a:t>
            </a:r>
            <a:r>
              <a:rPr lang="en-ID" sz="1800" dirty="0" err="1">
                <a:solidFill>
                  <a:schemeClr val="bg1"/>
                </a:solidFill>
              </a:rPr>
              <a:t>kesehatan</a:t>
            </a:r>
            <a:endParaRPr lang="en-ID" sz="1800" dirty="0">
              <a:solidFill>
                <a:schemeClr val="bg1"/>
              </a:solidFill>
            </a:endParaRPr>
          </a:p>
          <a:p>
            <a:pPr lvl="1"/>
            <a:r>
              <a:rPr lang="en-ID" sz="1800" dirty="0">
                <a:solidFill>
                  <a:schemeClr val="bg1"/>
                </a:solidFill>
              </a:rPr>
              <a:t>A</a:t>
            </a:r>
            <a:r>
              <a:rPr lang="id-ID" sz="1800" dirty="0">
                <a:solidFill>
                  <a:schemeClr val="bg1"/>
                </a:solidFill>
              </a:rPr>
              <a:t>nalis</a:t>
            </a:r>
            <a:r>
              <a:rPr lang="en-ID" sz="1800" dirty="0">
                <a:solidFill>
                  <a:schemeClr val="bg1"/>
                </a:solidFill>
              </a:rPr>
              <a:t>is</a:t>
            </a:r>
            <a:r>
              <a:rPr lang="id-ID" sz="1800" dirty="0">
                <a:solidFill>
                  <a:schemeClr val="bg1"/>
                </a:solidFill>
              </a:rPr>
              <a:t> kasus, analis</a:t>
            </a:r>
            <a:r>
              <a:rPr lang="en-ID" sz="1800" dirty="0">
                <a:solidFill>
                  <a:schemeClr val="bg1"/>
                </a:solidFill>
              </a:rPr>
              <a:t>is</a:t>
            </a:r>
            <a:r>
              <a:rPr lang="id-ID" sz="1800" dirty="0">
                <a:solidFill>
                  <a:schemeClr val="bg1"/>
                </a:solidFill>
              </a:rPr>
              <a:t> terapi/treatment/intervensi, </a:t>
            </a:r>
            <a:endParaRPr lang="en-ID" sz="1800" dirty="0">
              <a:solidFill>
                <a:schemeClr val="bg1"/>
              </a:solidFill>
            </a:endParaRPr>
          </a:p>
          <a:p>
            <a:pPr lvl="1"/>
            <a:r>
              <a:rPr lang="en-ID" sz="1800" dirty="0" err="1">
                <a:solidFill>
                  <a:schemeClr val="bg1"/>
                </a:solidFill>
              </a:rPr>
              <a:t>Pendampingan</a:t>
            </a:r>
            <a:r>
              <a:rPr lang="en-ID" sz="1800" dirty="0">
                <a:solidFill>
                  <a:schemeClr val="bg1"/>
                </a:solidFill>
              </a:rPr>
              <a:t>/</a:t>
            </a:r>
            <a:r>
              <a:rPr lang="en-ID" sz="1800" dirty="0" err="1">
                <a:solidFill>
                  <a:schemeClr val="bg1"/>
                </a:solidFill>
              </a:rPr>
              <a:t>analisis</a:t>
            </a:r>
            <a:r>
              <a:rPr lang="en-ID" sz="1800" dirty="0">
                <a:solidFill>
                  <a:schemeClr val="bg1"/>
                </a:solidFill>
              </a:rPr>
              <a:t> proses </a:t>
            </a:r>
            <a:r>
              <a:rPr lang="id-ID" sz="1800" dirty="0">
                <a:solidFill>
                  <a:schemeClr val="bg1"/>
                </a:solidFill>
              </a:rPr>
              <a:t>konseling, training, dan kegiatan lain yang secara kode etik dapat diselenggarakan oleh mahasiswa psikologi.</a:t>
            </a:r>
            <a:endParaRPr lang="en-ID" sz="1800" dirty="0">
              <a:solidFill>
                <a:schemeClr val="bg1"/>
              </a:solidFill>
            </a:endParaRPr>
          </a:p>
          <a:p>
            <a:r>
              <a:rPr lang="id-ID" dirty="0">
                <a:solidFill>
                  <a:schemeClr val="bg1"/>
                </a:solidFill>
              </a:rPr>
              <a:t>Tidak diperkenankan melakukan kegiatan psikotes, psikoterapi serta kegiatan lain yang hanya boleh diselenggarakan oleh psikolog</a:t>
            </a:r>
            <a:r>
              <a:rPr lang="en-ID" dirty="0">
                <a:solidFill>
                  <a:schemeClr val="bg1"/>
                </a:solidFill>
              </a:rPr>
              <a:t>.</a:t>
            </a:r>
          </a:p>
          <a:p>
            <a:r>
              <a:rPr lang="en-ID" dirty="0" err="1">
                <a:solidFill>
                  <a:schemeClr val="bg1"/>
                </a:solidFill>
              </a:rPr>
              <a:t>Tidak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diperkenankan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mengangkat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judul</a:t>
            </a:r>
            <a:r>
              <a:rPr lang="en-ID" dirty="0">
                <a:solidFill>
                  <a:schemeClr val="bg1"/>
                </a:solidFill>
              </a:rPr>
              <a:t> GAMBARAN….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3" name="Teardrop 12"/>
          <p:cNvSpPr/>
          <p:nvPr/>
        </p:nvSpPr>
        <p:spPr>
          <a:xfrm rot="1665556">
            <a:off x="6518024" y="1314178"/>
            <a:ext cx="2484100" cy="1359258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rgbClr val="FF0000"/>
                </a:solidFill>
              </a:rPr>
              <a:t>http://psikologi.ub.ac.id/education/academic-procedure/internship/</a:t>
            </a:r>
          </a:p>
        </p:txBody>
      </p:sp>
    </p:spTree>
    <p:extLst>
      <p:ext uri="{BB962C8B-B14F-4D97-AF65-F5344CB8AC3E}">
        <p14:creationId xmlns:p14="http://schemas.microsoft.com/office/powerpoint/2010/main" val="211769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Handing touching mobile phone">
            <a:extLst>
              <a:ext uri="{FF2B5EF4-FFF2-40B4-BE49-F238E27FC236}">
                <a16:creationId xmlns:a16="http://schemas.microsoft.com/office/drawing/2014/main" id="{A9A75888-22E3-1D43-9112-DA02186070B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11576" y="1156082"/>
            <a:ext cx="3465881" cy="362243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80112" y="209981"/>
            <a:ext cx="3321780" cy="585220"/>
          </a:xfrm>
        </p:spPr>
        <p:txBody>
          <a:bodyPr/>
          <a:lstStyle/>
          <a:p>
            <a:r>
              <a:rPr lang="en-US" sz="24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Praktik</a:t>
            </a:r>
            <a:r>
              <a:rPr 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Kerja</a:t>
            </a:r>
            <a:r>
              <a:rPr 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Nyata</a:t>
            </a:r>
            <a:r>
              <a:rPr 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?</a:t>
            </a:r>
            <a:endParaRPr lang="en-ZA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2</a:t>
            </a:fld>
            <a:endParaRPr lang="en-ZA" dirty="0"/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455063" y="1389271"/>
            <a:ext cx="4781681" cy="336646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err="1"/>
              <a:t>adalah</a:t>
            </a:r>
            <a:r>
              <a:rPr lang="id-ID" sz="2000" dirty="0"/>
              <a:t> bagian dari kurikulum yang </a:t>
            </a:r>
            <a:r>
              <a:rPr lang="id-ID" sz="2000" b="1" dirty="0">
                <a:solidFill>
                  <a:srgbClr val="FF0000"/>
                </a:solidFill>
              </a:rPr>
              <a:t>harus diselesaikan dalam 1 semester</a:t>
            </a:r>
            <a:r>
              <a:rPr lang="id-ID" sz="2000" dirty="0"/>
              <a:t>, terdiri dari </a:t>
            </a:r>
            <a:r>
              <a:rPr lang="en-ID" sz="2000" dirty="0"/>
              <a:t>:</a:t>
            </a:r>
          </a:p>
          <a:p>
            <a:pPr lvl="1"/>
            <a:r>
              <a:rPr lang="id-ID" sz="2000" dirty="0"/>
              <a:t>kegiatan </a:t>
            </a:r>
            <a:r>
              <a:rPr lang="en-US" sz="2000" dirty="0" err="1"/>
              <a:t>pengaplikasian</a:t>
            </a:r>
            <a:r>
              <a:rPr lang="en-US" sz="2000" dirty="0"/>
              <a:t> </a:t>
            </a:r>
            <a:r>
              <a:rPr lang="en-US" sz="2000" dirty="0" err="1"/>
              <a:t>keilmuan</a:t>
            </a:r>
            <a:r>
              <a:rPr lang="en-US" sz="2000" dirty="0"/>
              <a:t> </a:t>
            </a:r>
            <a:r>
              <a:rPr lang="en-US" sz="2000" dirty="0" err="1"/>
              <a:t>psikologi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 </a:t>
            </a:r>
            <a:r>
              <a:rPr lang="en-US" sz="2000" dirty="0" err="1"/>
              <a:t>aktivitas</a:t>
            </a:r>
            <a:r>
              <a:rPr lang="en-US" sz="2000" dirty="0"/>
              <a:t> </a:t>
            </a:r>
            <a:r>
              <a:rPr lang="en-US" sz="2000" dirty="0" err="1"/>
              <a:t>magang</a:t>
            </a:r>
            <a:r>
              <a:rPr lang="en-US" sz="2000" dirty="0"/>
              <a:t>/</a:t>
            </a:r>
            <a:r>
              <a:rPr lang="en-US" sz="2000" dirty="0" err="1"/>
              <a:t>pengabdian</a:t>
            </a:r>
            <a:r>
              <a:rPr lang="en-US" sz="2000" dirty="0"/>
              <a:t> </a:t>
            </a:r>
            <a:r>
              <a:rPr lang="en-US" sz="2000" dirty="0" err="1"/>
              <a:t>kpd</a:t>
            </a:r>
            <a:r>
              <a:rPr lang="en-US" sz="2000" dirty="0"/>
              <a:t> </a:t>
            </a:r>
            <a:r>
              <a:rPr lang="en-US" sz="2000" dirty="0" err="1"/>
              <a:t>masy</a:t>
            </a:r>
            <a:r>
              <a:rPr lang="en-US" sz="2000" dirty="0"/>
              <a:t> di </a:t>
            </a:r>
            <a:r>
              <a:rPr lang="en-US" sz="2000" dirty="0" err="1"/>
              <a:t>berbagai</a:t>
            </a:r>
            <a:r>
              <a:rPr lang="en-US" sz="2000" dirty="0"/>
              <a:t> Lembaga professional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juga </a:t>
            </a:r>
            <a:r>
              <a:rPr lang="en-US" sz="2000" dirty="0" err="1"/>
              <a:t>kegiatan</a:t>
            </a:r>
            <a:r>
              <a:rPr lang="en-US" sz="2000" dirty="0"/>
              <a:t> lain </a:t>
            </a:r>
            <a:r>
              <a:rPr lang="en-US" sz="2000" dirty="0" err="1"/>
              <a:t>yg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memenuhi</a:t>
            </a:r>
            <a:r>
              <a:rPr lang="en-US" sz="2000" dirty="0"/>
              <a:t> </a:t>
            </a:r>
            <a:r>
              <a:rPr lang="en-US" sz="2000" dirty="0" err="1"/>
              <a:t>kompetensi</a:t>
            </a:r>
            <a:r>
              <a:rPr lang="en-US" sz="2000" dirty="0"/>
              <a:t> </a:t>
            </a:r>
            <a:r>
              <a:rPr lang="en-US" sz="2000" dirty="0" err="1"/>
              <a:t>setara</a:t>
            </a:r>
            <a:r>
              <a:rPr lang="en-US" sz="2000" dirty="0"/>
              <a:t> dg </a:t>
            </a:r>
            <a:r>
              <a:rPr lang="en-US" sz="2000" dirty="0" err="1"/>
              <a:t>tujuan</a:t>
            </a:r>
            <a:r>
              <a:rPr lang="en-US" sz="2000" dirty="0"/>
              <a:t> PKN.</a:t>
            </a:r>
          </a:p>
          <a:p>
            <a:pPr marL="266700" lvl="1" indent="0">
              <a:buNone/>
            </a:pPr>
            <a:r>
              <a:rPr lang="en-US" sz="2000" dirty="0"/>
              <a:t> </a:t>
            </a:r>
          </a:p>
          <a:p>
            <a:pPr marL="266700" lvl="1" indent="0">
              <a:buNone/>
            </a:pPr>
            <a:endParaRPr lang="en-US" sz="2000" dirty="0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2550B8F2-8A1D-45B6-9333-E05C7D8982B4}"/>
              </a:ext>
            </a:extLst>
          </p:cNvPr>
          <p:cNvSpPr/>
          <p:nvPr/>
        </p:nvSpPr>
        <p:spPr>
          <a:xfrm>
            <a:off x="5321233" y="2571750"/>
            <a:ext cx="834943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0F48F4-AABC-4964-A1CB-D8229741AFD7}"/>
              </a:ext>
            </a:extLst>
          </p:cNvPr>
          <p:cNvSpPr txBox="1"/>
          <p:nvPr/>
        </p:nvSpPr>
        <p:spPr>
          <a:xfrm>
            <a:off x="6325153" y="2228634"/>
            <a:ext cx="25767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TUJUAN: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professional dg </a:t>
            </a:r>
            <a:r>
              <a:rPr lang="en-US" dirty="0" err="1"/>
              <a:t>kompetensi</a:t>
            </a:r>
            <a:r>
              <a:rPr lang="en-US" dirty="0"/>
              <a:t> </a:t>
            </a:r>
            <a:r>
              <a:rPr lang="en-US" dirty="0" err="1"/>
              <a:t>keilmuan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2974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0" grpId="0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00" y="756000"/>
            <a:ext cx="7992416" cy="744809"/>
          </a:xfr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ID" sz="3000" b="1" dirty="0">
                <a:solidFill>
                  <a:srgbClr val="FF0000"/>
                </a:solidFill>
              </a:rPr>
              <a:t>TERAPKAN ETIKA DAN SOPAN SANTUN DALAM MENJALANKAN PKN</a:t>
            </a:r>
          </a:p>
          <a:p>
            <a:pPr marL="0" indent="0" algn="ctr">
              <a:buNone/>
            </a:pPr>
            <a:endParaRPr lang="en-ID" sz="30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7584" y="1851670"/>
            <a:ext cx="7275038" cy="923330"/>
          </a:xfrm>
          <a:prstGeom prst="rect">
            <a:avLst/>
          </a:prstGeom>
          <a:gradFill>
            <a:gsLst>
              <a:gs pos="0">
                <a:schemeClr val="tx1">
                  <a:lumMod val="50000"/>
                  <a:lumOff val="5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ID" sz="2700" b="1" dirty="0">
                <a:solidFill>
                  <a:srgbClr val="FF0000"/>
                </a:solidFill>
              </a:rPr>
              <a:t>PERSIAPKAN SOFT SKILL DAN KEILMUAN ANDA SEOPTIMAL MUNGKIN</a:t>
            </a:r>
            <a:endParaRPr lang="en-US" sz="27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869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C3A38BA-CAD5-4EB0-B87E-69E239582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AA7773-2C6D-4FB9-BEDD-F9D87179D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131590"/>
            <a:ext cx="3710136" cy="206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E6FC9AA-8B57-4288-A53D-DECB04CF33B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6741CA-60C6-4735-9254-9E850E322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4A218E-A169-4670-A621-32734035E91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9AD876-124E-4B12-826B-BC7E965F04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38A42B-6F3E-43CA-A9D8-9C0D21C7C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" y="680474"/>
            <a:ext cx="9086850" cy="419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137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CAFCAC9-B48B-42A5-BA74-386C1A093638}"/>
              </a:ext>
            </a:extLst>
          </p:cNvPr>
          <p:cNvSpPr/>
          <p:nvPr/>
        </p:nvSpPr>
        <p:spPr>
          <a:xfrm>
            <a:off x="233264" y="862722"/>
            <a:ext cx="801114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n-ID" sz="2000" dirty="0">
              <a:sym typeface="Wingdings" panose="05000000000000000000" pitchFamily="2" charset="2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ID" sz="2800" dirty="0" err="1">
                <a:sym typeface="Wingdings" panose="05000000000000000000" pitchFamily="2" charset="2"/>
              </a:rPr>
              <a:t>Pengajuan</a:t>
            </a:r>
            <a:r>
              <a:rPr lang="en-ID" sz="2800" dirty="0">
                <a:sym typeface="Wingdings" panose="05000000000000000000" pitchFamily="2" charset="2"/>
              </a:rPr>
              <a:t>,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ID" sz="2800" dirty="0" err="1">
                <a:sym typeface="Wingdings" panose="05000000000000000000" pitchFamily="2" charset="2"/>
              </a:rPr>
              <a:t>Pelaksanaan</a:t>
            </a:r>
            <a:r>
              <a:rPr lang="en-ID" sz="2800" dirty="0">
                <a:sym typeface="Wingdings" panose="05000000000000000000" pitchFamily="2" charset="2"/>
              </a:rPr>
              <a:t> &amp; </a:t>
            </a:r>
            <a:r>
              <a:rPr lang="en-ID" sz="2800" dirty="0" err="1">
                <a:sym typeface="Wingdings" panose="05000000000000000000" pitchFamily="2" charset="2"/>
              </a:rPr>
              <a:t>pembimbingan</a:t>
            </a:r>
            <a:endParaRPr lang="en-ID" sz="2800" dirty="0">
              <a:sym typeface="Wingdings" panose="05000000000000000000" pitchFamily="2" charset="2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P</a:t>
            </a:r>
            <a:r>
              <a:rPr lang="id-ID" sz="2800" dirty="0"/>
              <a:t>embuatan laporan </a:t>
            </a:r>
            <a:endParaRPr lang="en-US" sz="2800" dirty="0"/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U</a:t>
            </a:r>
            <a:r>
              <a:rPr lang="id-ID" sz="2800" dirty="0"/>
              <a:t>jian</a:t>
            </a:r>
            <a:endParaRPr lang="en-US" sz="2800" dirty="0"/>
          </a:p>
          <a:p>
            <a:pPr marL="914400" lvl="1" indent="-457200">
              <a:buFont typeface="+mj-lt"/>
              <a:buAutoNum type="arabicPeriod"/>
            </a:pPr>
            <a:r>
              <a:rPr lang="en-ID" sz="2800" dirty="0" err="1">
                <a:sym typeface="Wingdings" panose="05000000000000000000" pitchFamily="2" charset="2"/>
              </a:rPr>
              <a:t>Revisi</a:t>
            </a:r>
            <a:r>
              <a:rPr lang="en-ID" sz="2800" dirty="0">
                <a:sym typeface="Wingdings" panose="05000000000000000000" pitchFamily="2" charset="2"/>
              </a:rPr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ID" sz="2800" dirty="0">
                <a:sym typeface="Wingdings" panose="05000000000000000000" pitchFamily="2" charset="2"/>
              </a:rPr>
              <a:t>Lulus DAN MENYERAHKAN LAPORAN</a:t>
            </a:r>
            <a:r>
              <a:rPr lang="en-US" sz="2800" dirty="0"/>
              <a:t>.</a:t>
            </a:r>
            <a:endParaRPr lang="id-ID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789A41-EE6E-416C-B129-69709E2CA810}"/>
              </a:ext>
            </a:extLst>
          </p:cNvPr>
          <p:cNvSpPr txBox="1"/>
          <p:nvPr/>
        </p:nvSpPr>
        <p:spPr>
          <a:xfrm>
            <a:off x="593304" y="339502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lgerian" panose="04020705040A02060702" pitchFamily="82" charset="0"/>
              </a:rPr>
              <a:t>PROSEDUR</a:t>
            </a:r>
            <a:endParaRPr lang="en-ID" sz="28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488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34156E1-A100-47D3-82C0-24FE9BA4E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747" y="0"/>
            <a:ext cx="5333850" cy="564682"/>
          </a:xfrm>
        </p:spPr>
        <p:txBody>
          <a:bodyPr/>
          <a:lstStyle/>
          <a:p>
            <a:pPr algn="l"/>
            <a:r>
              <a:rPr lang="en-US" sz="3200" dirty="0"/>
              <a:t>1. </a:t>
            </a:r>
            <a:r>
              <a:rPr lang="en-US" sz="3200" dirty="0" err="1">
                <a:latin typeface="Algerian" panose="04020705040A02060702" pitchFamily="82" charset="0"/>
              </a:rPr>
              <a:t>Pengajuan</a:t>
            </a:r>
            <a:r>
              <a:rPr lang="en-US" sz="3200" dirty="0"/>
              <a:t>.</a:t>
            </a:r>
            <a:endParaRPr lang="en-ID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9C92DA-FB74-49BD-BD94-42CE3DC7796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B7DF893-7393-4742-B91C-A62EFFEB8B0B}"/>
              </a:ext>
            </a:extLst>
          </p:cNvPr>
          <p:cNvSpPr/>
          <p:nvPr/>
        </p:nvSpPr>
        <p:spPr>
          <a:xfrm>
            <a:off x="5636695" y="2715767"/>
            <a:ext cx="951529" cy="1440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Akademik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F419C0-7F8B-4B97-A41A-B81EB08D6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1470"/>
            <a:ext cx="576378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928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6</a:t>
            </a:fld>
            <a:endParaRPr lang="en-ZA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28600" y="-136042"/>
            <a:ext cx="8229600" cy="475544"/>
          </a:xfrm>
        </p:spPr>
        <p:txBody>
          <a:bodyPr/>
          <a:lstStyle/>
          <a:p>
            <a:r>
              <a:rPr lang="en-US" sz="2800" dirty="0" err="1">
                <a:latin typeface="Algerian" panose="04020705040A02060702" pitchFamily="82" charset="0"/>
              </a:rPr>
              <a:t>Persyaratan</a:t>
            </a:r>
            <a:endParaRPr lang="en-US" sz="3600" dirty="0">
              <a:latin typeface="Algerian" panose="04020705040A02060702" pitchFamily="82" charset="0"/>
            </a:endParaRPr>
          </a:p>
        </p:txBody>
      </p:sp>
      <p:pic>
        <p:nvPicPr>
          <p:cNvPr id="14" name="Picture Placeholder 13" descr="Hand writing on post-it note">
            <a:extLst>
              <a:ext uri="{FF2B5EF4-FFF2-40B4-BE49-F238E27FC236}">
                <a16:creationId xmlns:a16="http://schemas.microsoft.com/office/drawing/2014/main" id="{7E468295-904F-0743-AD06-67DA21353B9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4730" y="24728"/>
            <a:ext cx="1015541" cy="1061412"/>
          </a:xfrm>
          <a:blipFill dpi="0" rotWithShape="1">
            <a:blip r:embed="rId3"/>
            <a:srcRect/>
            <a:tile tx="0" ty="0" sx="100000" sy="100000" flip="none" algn="tl"/>
          </a:blipFill>
          <a:effectLst>
            <a:glow rad="127000">
              <a:schemeClr val="accent1"/>
            </a:glow>
          </a:effec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47CB635-652C-46BC-968F-8401B06E99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165602"/>
              </p:ext>
            </p:extLst>
          </p:nvPr>
        </p:nvGraphicFramePr>
        <p:xfrm>
          <a:off x="756692" y="624540"/>
          <a:ext cx="7919764" cy="35420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5359">
                  <a:extLst>
                    <a:ext uri="{9D8B030D-6E8A-4147-A177-3AD203B41FA5}">
                      <a16:colId xmlns:a16="http://schemas.microsoft.com/office/drawing/2014/main" val="3823740907"/>
                    </a:ext>
                  </a:extLst>
                </a:gridCol>
                <a:gridCol w="2168455">
                  <a:extLst>
                    <a:ext uri="{9D8B030D-6E8A-4147-A177-3AD203B41FA5}">
                      <a16:colId xmlns:a16="http://schemas.microsoft.com/office/drawing/2014/main" val="1664846460"/>
                    </a:ext>
                  </a:extLst>
                </a:gridCol>
                <a:gridCol w="1791427">
                  <a:extLst>
                    <a:ext uri="{9D8B030D-6E8A-4147-A177-3AD203B41FA5}">
                      <a16:colId xmlns:a16="http://schemas.microsoft.com/office/drawing/2014/main" val="837083996"/>
                    </a:ext>
                  </a:extLst>
                </a:gridCol>
                <a:gridCol w="2014523">
                  <a:extLst>
                    <a:ext uri="{9D8B030D-6E8A-4147-A177-3AD203B41FA5}">
                      <a16:colId xmlns:a16="http://schemas.microsoft.com/office/drawing/2014/main" val="3710891976"/>
                    </a:ext>
                  </a:extLst>
                </a:gridCol>
              </a:tblGrid>
              <a:tr h="242203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300">
                          <a:effectLst/>
                        </a:rPr>
                        <a:t>Keterangan</a:t>
                      </a:r>
                      <a:endParaRPr lang="en-ID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11" marR="46111" marT="8539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600" dirty="0">
                          <a:effectLst/>
                        </a:rPr>
                        <a:t>Jalur</a:t>
                      </a:r>
                      <a:endParaRPr lang="en-ID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11" marR="46111" marT="8539" marB="0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5099541"/>
                  </a:ext>
                </a:extLst>
              </a:tr>
              <a:tr h="285732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600" b="1" dirty="0">
                          <a:effectLst/>
                        </a:rPr>
                        <a:t>Fastrack</a:t>
                      </a:r>
                      <a:endParaRPr lang="en-ID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11" marR="46111" marT="853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600" b="1" dirty="0">
                          <a:effectLst/>
                        </a:rPr>
                        <a:t>Reguler</a:t>
                      </a:r>
                      <a:endParaRPr lang="en-ID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11" marR="46111" marT="853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Penyetaraan</a:t>
                      </a:r>
                      <a:r>
                        <a:rPr lang="id-ID" sz="1600" b="1" dirty="0">
                          <a:effectLst/>
                        </a:rPr>
                        <a:t> </a:t>
                      </a:r>
                      <a:endParaRPr lang="en-ID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39" marR="8539" marT="8539" marB="0" anchor="ctr"/>
                </a:tc>
                <a:extLst>
                  <a:ext uri="{0D108BD9-81ED-4DB2-BD59-A6C34878D82A}">
                    <a16:rowId xmlns:a16="http://schemas.microsoft.com/office/drawing/2014/main" val="1932688583"/>
                  </a:ext>
                </a:extLst>
              </a:tr>
              <a:tr h="2422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300">
                          <a:effectLst/>
                        </a:rPr>
                        <a:t>Kurikulum</a:t>
                      </a:r>
                      <a:endParaRPr lang="en-ID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11" marR="46111" marT="853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400" dirty="0">
                          <a:effectLst/>
                        </a:rPr>
                        <a:t>KKNI</a:t>
                      </a:r>
                      <a:endParaRPr lang="en-ID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11" marR="46111" marT="853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400">
                          <a:effectLst/>
                        </a:rPr>
                        <a:t>Lama</a:t>
                      </a:r>
                      <a:endParaRPr lang="en-ID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11" marR="46111" marT="853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KKNI / Lama</a:t>
                      </a:r>
                      <a:r>
                        <a:rPr lang="id-ID" sz="1400">
                          <a:effectLst/>
                        </a:rPr>
                        <a:t> </a:t>
                      </a:r>
                      <a:endParaRPr lang="en-ID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39" marR="8539" marT="8539" marB="0" anchor="ctr"/>
                </a:tc>
                <a:extLst>
                  <a:ext uri="{0D108BD9-81ED-4DB2-BD59-A6C34878D82A}">
                    <a16:rowId xmlns:a16="http://schemas.microsoft.com/office/drawing/2014/main" val="3841874510"/>
                  </a:ext>
                </a:extLst>
              </a:tr>
              <a:tr h="4600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300" dirty="0">
                          <a:effectLst/>
                        </a:rPr>
                        <a:t>Pengajuan PKN pada saat semester ke-</a:t>
                      </a:r>
                      <a:endParaRPr lang="en-ID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11" marR="46111" marT="853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400" dirty="0">
                          <a:effectLst/>
                        </a:rPr>
                        <a:t>Semester 5</a:t>
                      </a:r>
                      <a:endParaRPr lang="en-ID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11" marR="46111" marT="853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400" dirty="0">
                          <a:effectLst/>
                        </a:rPr>
                        <a:t>Semester 6 ke atas</a:t>
                      </a:r>
                      <a:endParaRPr lang="en-ID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11" marR="46111" marT="8539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Semester 5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atas</a:t>
                      </a:r>
                      <a:endParaRPr lang="en-ID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39" marR="8539" marT="8539" marB="0" anchor="ctr"/>
                </a:tc>
                <a:extLst>
                  <a:ext uri="{0D108BD9-81ED-4DB2-BD59-A6C34878D82A}">
                    <a16:rowId xmlns:a16="http://schemas.microsoft.com/office/drawing/2014/main" val="3245796488"/>
                  </a:ext>
                </a:extLst>
              </a:tr>
              <a:tr h="584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300" dirty="0">
                          <a:effectLst/>
                        </a:rPr>
                        <a:t>Minimal SKS yang </a:t>
                      </a:r>
                      <a:endParaRPr lang="en-ID" sz="1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300" dirty="0">
                          <a:effectLst/>
                        </a:rPr>
                        <a:t>sedang ditempuh</a:t>
                      </a:r>
                      <a:endParaRPr lang="en-ID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11" marR="46111" marT="853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400" dirty="0">
                          <a:effectLst/>
                        </a:rPr>
                        <a:t>100 SKS</a:t>
                      </a:r>
                      <a:endParaRPr lang="en-ID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11" marR="46111" marT="853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400" dirty="0">
                          <a:effectLst/>
                        </a:rPr>
                        <a:t>100 SKS</a:t>
                      </a:r>
                      <a:endParaRPr lang="en-ID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11" marR="46111" marT="8539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SKS</a:t>
                      </a:r>
                      <a:endParaRPr lang="en-ID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39" marR="8539" marT="8539" marB="0" anchor="ctr"/>
                </a:tc>
                <a:extLst>
                  <a:ext uri="{0D108BD9-81ED-4DB2-BD59-A6C34878D82A}">
                    <a16:rowId xmlns:a16="http://schemas.microsoft.com/office/drawing/2014/main" val="865427776"/>
                  </a:ext>
                </a:extLst>
              </a:tr>
              <a:tr h="3064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300">
                          <a:effectLst/>
                        </a:rPr>
                        <a:t>Matakuliah Prasyarat</a:t>
                      </a:r>
                      <a:endParaRPr lang="en-ID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11" marR="46111" marT="8539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400" dirty="0">
                          <a:effectLst/>
                        </a:rPr>
                        <a:t>Lulus Metode Penelitian Sosial (MPS)</a:t>
                      </a:r>
                      <a:r>
                        <a:rPr lang="en-ID" sz="1400" dirty="0">
                          <a:effectLst/>
                        </a:rPr>
                        <a:t>,</a:t>
                      </a:r>
                      <a:endParaRPr lang="en-ID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11" marR="46111" marT="8539" marB="0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6639055"/>
                  </a:ext>
                </a:extLst>
              </a:tr>
              <a:tr h="14076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300">
                          <a:effectLst/>
                        </a:rPr>
                        <a:t>Persyaratan </a:t>
                      </a:r>
                      <a:r>
                        <a:rPr lang="en-US" sz="1300">
                          <a:effectLst/>
                        </a:rPr>
                        <a:t>khusus</a:t>
                      </a:r>
                      <a:endParaRPr lang="en-ID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11" marR="46111" marT="8539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300" dirty="0">
                          <a:effectLst/>
                        </a:rPr>
                        <a:t>IPK minimal 3</a:t>
                      </a:r>
                      <a:r>
                        <a:rPr lang="id-ID" sz="1300" dirty="0">
                          <a:effectLst/>
                        </a:rPr>
                        <a:t>,</a:t>
                      </a:r>
                      <a:r>
                        <a:rPr lang="en-ID" sz="1300" dirty="0">
                          <a:effectLst/>
                        </a:rPr>
                        <a:t>5</a:t>
                      </a:r>
                      <a:r>
                        <a:rPr lang="id-ID" sz="1300" dirty="0">
                          <a:effectLst/>
                        </a:rPr>
                        <a:t>0</a:t>
                      </a:r>
                      <a:endParaRPr lang="en-ID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d-ID" sz="1300" dirty="0">
                          <a:effectLst/>
                        </a:rPr>
                        <a:t>Tidak ada Nilai D+, D dan E di semua mata kuliah</a:t>
                      </a:r>
                      <a:r>
                        <a:rPr lang="en-ID" sz="1300" dirty="0">
                          <a:effectLst/>
                        </a:rPr>
                        <a:t>,</a:t>
                      </a:r>
                      <a:endParaRPr lang="en-ID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300" dirty="0">
                          <a:effectLst/>
                        </a:rPr>
                        <a:t>Nilai PD 1 minimal B</a:t>
                      </a:r>
                      <a:endParaRPr lang="en-ID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11" marR="46111" marT="853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d-ID" sz="1300" dirty="0">
                          <a:effectLst/>
                        </a:rPr>
                        <a:t>-</a:t>
                      </a:r>
                      <a:endParaRPr lang="en-ID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111" marR="46111" marT="8539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dirty="0" err="1">
                          <a:effectLst/>
                        </a:rPr>
                        <a:t>Mendapatkan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persetujuan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penyetaraan</a:t>
                      </a:r>
                      <a:r>
                        <a:rPr lang="en-US" sz="1300" dirty="0">
                          <a:effectLst/>
                        </a:rPr>
                        <a:t> oleh </a:t>
                      </a:r>
                    </a:p>
                    <a:p>
                      <a:pPr marL="11176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</a:rPr>
                        <a:t>WD-3 &amp; </a:t>
                      </a:r>
                      <a:r>
                        <a:rPr lang="en-US" sz="1300" dirty="0" err="1">
                          <a:effectLst/>
                        </a:rPr>
                        <a:t>lampiran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rekap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penilaian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poin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penyetaraan</a:t>
                      </a:r>
                      <a:r>
                        <a:rPr lang="en-US" sz="1300" dirty="0">
                          <a:effectLst/>
                        </a:rPr>
                        <a:t>.</a:t>
                      </a:r>
                      <a:endParaRPr lang="en-ID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39" marR="8539" marT="8539" marB="0" anchor="ctr"/>
                </a:tc>
                <a:extLst>
                  <a:ext uri="{0D108BD9-81ED-4DB2-BD59-A6C34878D82A}">
                    <a16:rowId xmlns:a16="http://schemas.microsoft.com/office/drawing/2014/main" val="195490096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DA92C88-ECF5-4043-A463-69743D962187}"/>
              </a:ext>
            </a:extLst>
          </p:cNvPr>
          <p:cNvSpPr txBox="1"/>
          <p:nvPr/>
        </p:nvSpPr>
        <p:spPr>
          <a:xfrm>
            <a:off x="228600" y="4117015"/>
            <a:ext cx="8714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TTD DOSEN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diganti</a:t>
            </a:r>
            <a:r>
              <a:rPr lang="en-US" dirty="0">
                <a:sym typeface="Wingdings" panose="05000000000000000000" pitchFamily="2" charset="2"/>
              </a:rPr>
              <a:t> dg </a:t>
            </a:r>
            <a:r>
              <a:rPr lang="en-ID" dirty="0" err="1"/>
              <a:t>surel</a:t>
            </a:r>
            <a:r>
              <a:rPr lang="en-ID" dirty="0"/>
              <a:t> yang </a:t>
            </a:r>
            <a:r>
              <a:rPr lang="en-ID" dirty="0" err="1"/>
              <a:t>formatnya</a:t>
            </a:r>
            <a:r>
              <a:rPr lang="en-ID" dirty="0"/>
              <a:t>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distandarisasi</a:t>
            </a:r>
            <a:r>
              <a:rPr lang="en-ID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 err="1"/>
              <a:t>Mahasiswa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dosen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format </a:t>
            </a:r>
            <a:r>
              <a:rPr lang="en-ID" dirty="0" err="1"/>
              <a:t>standar</a:t>
            </a:r>
            <a:r>
              <a:rPr lang="en-ID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 err="1"/>
              <a:t>Gunakan</a:t>
            </a:r>
            <a:r>
              <a:rPr lang="en-ID" dirty="0"/>
              <a:t> mail UB (ub.ac.id)</a:t>
            </a:r>
          </a:p>
        </p:txBody>
      </p:sp>
    </p:spTree>
    <p:extLst>
      <p:ext uri="{BB962C8B-B14F-4D97-AF65-F5344CB8AC3E}">
        <p14:creationId xmlns:p14="http://schemas.microsoft.com/office/powerpoint/2010/main" val="722098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83F5BBF-E0B8-4202-9018-5D7553B422F4}"/>
              </a:ext>
            </a:extLst>
          </p:cNvPr>
          <p:cNvSpPr txBox="1"/>
          <p:nvPr/>
        </p:nvSpPr>
        <p:spPr>
          <a:xfrm>
            <a:off x="427359" y="132586"/>
            <a:ext cx="6908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lgerian" panose="04020705040A02060702" pitchFamily="82" charset="0"/>
              </a:rPr>
              <a:t>2. </a:t>
            </a:r>
            <a:r>
              <a:rPr lang="en-US" sz="2800" dirty="0" err="1">
                <a:latin typeface="Algerian" panose="04020705040A02060702" pitchFamily="82" charset="0"/>
              </a:rPr>
              <a:t>Pelaksanaan</a:t>
            </a:r>
            <a:r>
              <a:rPr lang="en-US" sz="2800" dirty="0">
                <a:latin typeface="Algerian" panose="04020705040A02060702" pitchFamily="82" charset="0"/>
              </a:rPr>
              <a:t> dan </a:t>
            </a:r>
            <a:r>
              <a:rPr lang="en-US" sz="2800" dirty="0" err="1">
                <a:latin typeface="Algerian" panose="04020705040A02060702" pitchFamily="82" charset="0"/>
              </a:rPr>
              <a:t>pembimbingan</a:t>
            </a:r>
            <a:endParaRPr lang="en-ID" sz="2800" dirty="0">
              <a:latin typeface="Algerian" panose="04020705040A02060702" pitchFamily="8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15ACC5-D7D8-4AF0-A149-F4B4DD604C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50" t="28990" r="11413" b="23387"/>
          <a:stretch/>
        </p:blipFill>
        <p:spPr>
          <a:xfrm>
            <a:off x="579759" y="1906186"/>
            <a:ext cx="8075482" cy="2952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74C630-D865-4A56-ACE0-97D089419BD1}"/>
              </a:ext>
            </a:extLst>
          </p:cNvPr>
          <p:cNvSpPr txBox="1"/>
          <p:nvPr/>
        </p:nvSpPr>
        <p:spPr>
          <a:xfrm>
            <a:off x="579759" y="987574"/>
            <a:ext cx="6908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Algerian" panose="04020705040A02060702" pitchFamily="82" charset="0"/>
              </a:rPr>
              <a:t>Cek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modul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pkn</a:t>
            </a:r>
            <a:r>
              <a:rPr lang="en-US" dirty="0">
                <a:latin typeface="Algerian" panose="04020705040A02060702" pitchFamily="82" charset="0"/>
              </a:rPr>
              <a:t>. U psi </a:t>
            </a:r>
            <a:r>
              <a:rPr lang="en-US" dirty="0" err="1">
                <a:latin typeface="Algerian" panose="04020705040A02060702" pitchFamily="82" charset="0"/>
              </a:rPr>
              <a:t>sosial</a:t>
            </a:r>
            <a:r>
              <a:rPr lang="en-US" dirty="0">
                <a:latin typeface="Algerian" panose="04020705040A02060702" pitchFamily="82" charset="0"/>
              </a:rPr>
              <a:t> dan psi </a:t>
            </a:r>
            <a:r>
              <a:rPr lang="en-US" dirty="0" err="1">
                <a:latin typeface="Algerian" panose="04020705040A02060702" pitchFamily="82" charset="0"/>
              </a:rPr>
              <a:t>industri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terdapat</a:t>
            </a:r>
            <a:r>
              <a:rPr lang="en-US" dirty="0">
                <a:latin typeface="Algerian" panose="04020705040A02060702" pitchFamily="82" charset="0"/>
              </a:rPr>
              <a:t> </a:t>
            </a:r>
          </a:p>
          <a:p>
            <a:r>
              <a:rPr lang="en-US" dirty="0" err="1">
                <a:latin typeface="Algerian" panose="04020705040A02060702" pitchFamily="82" charset="0"/>
              </a:rPr>
              <a:t>tambahan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petunjuk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pelaksanaan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pkn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kahar</a:t>
            </a:r>
            <a:endParaRPr lang="en-ID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332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Desk with computer, phone, books, etc.">
            <a:extLst>
              <a:ext uri="{FF2B5EF4-FFF2-40B4-BE49-F238E27FC236}">
                <a16:creationId xmlns:a16="http://schemas.microsoft.com/office/drawing/2014/main" id="{2E7ADBC3-DECA-9F4C-9289-9E43C72759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D5A594-D852-43BB-B591-E9D902725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8</a:t>
            </a:fld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254AC4-DFFE-4642-908E-A785A3AE00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26" t="50000" r="16926" b="14983"/>
          <a:stretch/>
        </p:blipFill>
        <p:spPr>
          <a:xfrm>
            <a:off x="337932" y="843558"/>
            <a:ext cx="8468136" cy="252028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3C940F6-9DD8-48E2-88B9-85FEAAA1DC0C}"/>
              </a:ext>
            </a:extLst>
          </p:cNvPr>
          <p:cNvSpPr/>
          <p:nvPr/>
        </p:nvSpPr>
        <p:spPr>
          <a:xfrm>
            <a:off x="7223850" y="2702584"/>
            <a:ext cx="1485031" cy="72008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>
              <a:solidFill>
                <a:sysClr val="windowText" lastClr="0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7DF9E4-AB44-4A72-966D-F02DF038AA5B}"/>
              </a:ext>
            </a:extLst>
          </p:cNvPr>
          <p:cNvSpPr txBox="1"/>
          <p:nvPr/>
        </p:nvSpPr>
        <p:spPr>
          <a:xfrm>
            <a:off x="427359" y="132586"/>
            <a:ext cx="7529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lgerian" panose="04020705040A02060702" pitchFamily="82" charset="0"/>
              </a:rPr>
              <a:t>2. </a:t>
            </a:r>
            <a:r>
              <a:rPr lang="en-US" sz="2800" dirty="0" err="1">
                <a:latin typeface="Algerian" panose="04020705040A02060702" pitchFamily="82" charset="0"/>
              </a:rPr>
              <a:t>Pelaksanaan</a:t>
            </a:r>
            <a:r>
              <a:rPr lang="en-US" sz="2800" dirty="0">
                <a:latin typeface="Algerian" panose="04020705040A02060702" pitchFamily="82" charset="0"/>
              </a:rPr>
              <a:t> dan </a:t>
            </a:r>
            <a:r>
              <a:rPr lang="en-US" sz="2800" dirty="0" err="1">
                <a:latin typeface="Algerian" panose="04020705040A02060702" pitchFamily="82" charset="0"/>
              </a:rPr>
              <a:t>pembimbingan</a:t>
            </a:r>
            <a:r>
              <a:rPr lang="en-US" sz="2800" dirty="0">
                <a:latin typeface="Algerian" panose="04020705040A02060702" pitchFamily="82" charset="0"/>
              </a:rPr>
              <a:t> (2)</a:t>
            </a:r>
            <a:endParaRPr lang="en-ID" sz="2800" dirty="0">
              <a:latin typeface="Algerian" panose="04020705040A02060702" pitchFamily="8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EABD0E-C52D-41E1-B09D-2010808FA60F}"/>
              </a:ext>
            </a:extLst>
          </p:cNvPr>
          <p:cNvSpPr txBox="1"/>
          <p:nvPr/>
        </p:nvSpPr>
        <p:spPr>
          <a:xfrm>
            <a:off x="7191012" y="2908736"/>
            <a:ext cx="1413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MINIMAL 5X</a:t>
            </a:r>
            <a:endParaRPr lang="en-ID" sz="1400" b="1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D5A075-6943-477F-A57E-B07326798A62}"/>
              </a:ext>
            </a:extLst>
          </p:cNvPr>
          <p:cNvCxnSpPr>
            <a:cxnSpLocks/>
          </p:cNvCxnSpPr>
          <p:nvPr/>
        </p:nvCxnSpPr>
        <p:spPr>
          <a:xfrm>
            <a:off x="2411760" y="2623732"/>
            <a:ext cx="3384376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1674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427FC80-A820-437F-9734-38DEBE711A86}"/>
              </a:ext>
            </a:extLst>
          </p:cNvPr>
          <p:cNvSpPr txBox="1"/>
          <p:nvPr/>
        </p:nvSpPr>
        <p:spPr>
          <a:xfrm>
            <a:off x="6786" y="1186755"/>
            <a:ext cx="32805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lgerian" panose="04020705040A02060702" pitchFamily="82" charset="0"/>
              </a:rPr>
              <a:t>2. </a:t>
            </a:r>
            <a:r>
              <a:rPr lang="en-US" sz="2800" dirty="0" err="1">
                <a:latin typeface="Algerian" panose="04020705040A02060702" pitchFamily="82" charset="0"/>
              </a:rPr>
              <a:t>Pelaksanaan</a:t>
            </a:r>
            <a:r>
              <a:rPr lang="en-US" sz="2800" dirty="0">
                <a:latin typeface="Algerian" panose="04020705040A02060702" pitchFamily="82" charset="0"/>
              </a:rPr>
              <a:t> dan </a:t>
            </a:r>
            <a:r>
              <a:rPr lang="en-US" sz="2800" dirty="0" err="1">
                <a:latin typeface="Algerian" panose="04020705040A02060702" pitchFamily="82" charset="0"/>
              </a:rPr>
              <a:t>pembimbingan</a:t>
            </a:r>
            <a:r>
              <a:rPr lang="en-US" sz="2800" dirty="0">
                <a:latin typeface="Algerian" panose="04020705040A02060702" pitchFamily="82" charset="0"/>
              </a:rPr>
              <a:t> (3)</a:t>
            </a:r>
            <a:endParaRPr lang="en-ID" sz="2800" dirty="0">
              <a:latin typeface="Algerian" panose="04020705040A02060702" pitchFamily="8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DBAE36-2D41-4B3F-BFE5-E81EA1F82693}"/>
              </a:ext>
            </a:extLst>
          </p:cNvPr>
          <p:cNvGrpSpPr/>
          <p:nvPr/>
        </p:nvGrpSpPr>
        <p:grpSpPr>
          <a:xfrm>
            <a:off x="2771800" y="239228"/>
            <a:ext cx="6411232" cy="4625826"/>
            <a:chOff x="2771800" y="239228"/>
            <a:chExt cx="6411232" cy="462582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C2291E8-3F10-4840-99B2-C7CF85810D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9308" t="14980" r="18495" b="5202"/>
            <a:stretch/>
          </p:blipFill>
          <p:spPr>
            <a:xfrm>
              <a:off x="2771800" y="239228"/>
              <a:ext cx="6411232" cy="4625826"/>
            </a:xfrm>
            <a:prstGeom prst="rect">
              <a:avLst/>
            </a:prstGeom>
          </p:spPr>
        </p:pic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FA1EE8D2-6A8F-49B9-BD90-59217D15741B}"/>
                </a:ext>
              </a:extLst>
            </p:cNvPr>
            <p:cNvCxnSpPr/>
            <p:nvPr/>
          </p:nvCxnSpPr>
          <p:spPr>
            <a:xfrm>
              <a:off x="5509652" y="411510"/>
              <a:ext cx="3643605" cy="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E211AB0-991C-4B06-91BD-ED3C88FFBF3D}"/>
                </a:ext>
              </a:extLst>
            </p:cNvPr>
            <p:cNvCxnSpPr/>
            <p:nvPr/>
          </p:nvCxnSpPr>
          <p:spPr>
            <a:xfrm>
              <a:off x="7452320" y="1707654"/>
              <a:ext cx="1440160" cy="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7FA4053-CC6A-47AC-A060-2327A78D8B56}"/>
                </a:ext>
              </a:extLst>
            </p:cNvPr>
            <p:cNvCxnSpPr/>
            <p:nvPr/>
          </p:nvCxnSpPr>
          <p:spPr>
            <a:xfrm>
              <a:off x="3131840" y="1923678"/>
              <a:ext cx="1440160" cy="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40794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1888</TotalTime>
  <Words>822</Words>
  <Application>Microsoft Office PowerPoint</Application>
  <PresentationFormat>On-screen Show (16:9)</PresentationFormat>
  <Paragraphs>117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맑은 고딕</vt:lpstr>
      <vt:lpstr>Algerian</vt:lpstr>
      <vt:lpstr>Arial</vt:lpstr>
      <vt:lpstr>Britannic Bold</vt:lpstr>
      <vt:lpstr>Calibri</vt:lpstr>
      <vt:lpstr>Times New Roman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1. Pengajuan.</vt:lpstr>
      <vt:lpstr>Persyaratan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TIMELINE PKN 2020</vt:lpstr>
      <vt:lpstr>MuO dan MoA jurusan psikologi</vt:lpstr>
      <vt:lpstr>PowerPoint Presentation</vt:lpstr>
      <vt:lpstr>CATATAN PENTING !!!</vt:lpstr>
      <vt:lpstr>Kegiatan selama PKN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ulifa rahma</cp:lastModifiedBy>
  <cp:revision>61</cp:revision>
  <dcterms:created xsi:type="dcterms:W3CDTF">2014-04-01T16:27:38Z</dcterms:created>
  <dcterms:modified xsi:type="dcterms:W3CDTF">2020-04-29T02:30:26Z</dcterms:modified>
</cp:coreProperties>
</file>